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9" r:id="rId3"/>
    <p:sldId id="262" r:id="rId4"/>
    <p:sldId id="264" r:id="rId5"/>
    <p:sldId id="263" r:id="rId6"/>
    <p:sldId id="280" r:id="rId7"/>
    <p:sldId id="286" r:id="rId8"/>
    <p:sldId id="281" r:id="rId9"/>
    <p:sldId id="288" r:id="rId10"/>
    <p:sldId id="283" r:id="rId11"/>
    <p:sldId id="269" r:id="rId12"/>
    <p:sldId id="285" r:id="rId13"/>
    <p:sldId id="271" r:id="rId14"/>
    <p:sldId id="272" r:id="rId15"/>
    <p:sldId id="273" r:id="rId16"/>
    <p:sldId id="284" r:id="rId17"/>
    <p:sldId id="289" r:id="rId18"/>
    <p:sldId id="276" r:id="rId19"/>
    <p:sldId id="277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3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5F5F5F"/>
    <a:srgbClr val="FE7519"/>
    <a:srgbClr val="FE7D19"/>
    <a:srgbClr val="669900"/>
    <a:srgbClr val="0000FF"/>
    <a:srgbClr val="003300"/>
    <a:srgbClr val="FFFFFF"/>
    <a:srgbClr val="B2B2B2"/>
    <a:srgbClr val="FE9248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87" autoAdjust="0"/>
    <p:restoredTop sz="99833" autoAdjust="0"/>
  </p:normalViewPr>
  <p:slideViewPr>
    <p:cSldViewPr>
      <p:cViewPr>
        <p:scale>
          <a:sx n="80" d="100"/>
          <a:sy n="80" d="100"/>
        </p:scale>
        <p:origin x="-798" y="-60"/>
      </p:cViewPr>
      <p:guideLst>
        <p:guide orient="horz" pos="699"/>
        <p:guide pos="1227"/>
      </p:guideLst>
    </p:cSldViewPr>
  </p:slideViewPr>
  <p:outlineViewPr>
    <p:cViewPr>
      <p:scale>
        <a:sx n="33" d="100"/>
        <a:sy n="33" d="100"/>
      </p:scale>
      <p:origin x="0" y="1263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25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kumimoji="0"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endParaRPr lang="en-GB" altLang="nn-NO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kumimoji="0"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endParaRPr lang="en-GB" altLang="nn-NO"/>
          </a:p>
        </p:txBody>
      </p:sp>
      <p:sp>
        <p:nvSpPr>
          <p:cNvPr id="375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kumimoji="0"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endParaRPr lang="en-GB" altLang="nn-NO"/>
          </a:p>
        </p:txBody>
      </p:sp>
      <p:sp>
        <p:nvSpPr>
          <p:cNvPr id="375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kumimoji="0"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fld id="{07B8F065-EF9A-4DC1-A694-F478025D90D2}" type="slidenum">
              <a:rPr lang="en-GB" altLang="nn-NO"/>
              <a:pPr/>
              <a:t>‹#›</a:t>
            </a:fld>
            <a:endParaRPr lang="en-GB" alt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12" name="Rectangle 104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kumimoji="0"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endParaRPr lang="en-GB" altLang="nn-NO"/>
          </a:p>
        </p:txBody>
      </p:sp>
      <p:sp>
        <p:nvSpPr>
          <p:cNvPr id="366613" name="Rectangle 104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6614" name="Rectangle 104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n-NO" smtClean="0"/>
              <a:t>Click to edit Master text styles</a:t>
            </a:r>
          </a:p>
          <a:p>
            <a:pPr lvl="1"/>
            <a:r>
              <a:rPr lang="en-GB" altLang="nn-NO" smtClean="0"/>
              <a:t>Second level</a:t>
            </a:r>
          </a:p>
          <a:p>
            <a:pPr lvl="2"/>
            <a:r>
              <a:rPr lang="en-GB" altLang="nn-NO" smtClean="0"/>
              <a:t>Third level</a:t>
            </a:r>
          </a:p>
          <a:p>
            <a:pPr lvl="3"/>
            <a:r>
              <a:rPr lang="en-GB" altLang="nn-NO" smtClean="0"/>
              <a:t>Fourth level</a:t>
            </a:r>
          </a:p>
          <a:p>
            <a:pPr lvl="4"/>
            <a:r>
              <a:rPr lang="en-GB" altLang="nn-NO" smtClean="0"/>
              <a:t>Fifth level</a:t>
            </a:r>
          </a:p>
        </p:txBody>
      </p:sp>
      <p:sp>
        <p:nvSpPr>
          <p:cNvPr id="366615" name="Rectangle 104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kumimoji="0"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endParaRPr lang="en-GB" altLang="nn-NO"/>
          </a:p>
        </p:txBody>
      </p:sp>
      <p:sp>
        <p:nvSpPr>
          <p:cNvPr id="366616" name="Rectangle 104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kumimoji="0"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endParaRPr lang="en-GB" altLang="nn-NO"/>
          </a:p>
        </p:txBody>
      </p:sp>
      <p:sp>
        <p:nvSpPr>
          <p:cNvPr id="366617" name="Rectangle 104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kumimoji="0"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fld id="{ACB9F70F-C622-4D00-9845-586F9FBA28FC}" type="slidenum">
              <a:rPr lang="en-GB" altLang="nn-NO"/>
              <a:pPr/>
              <a:t>‹#›</a:t>
            </a:fld>
            <a:endParaRPr lang="en-GB" alt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F70F-C622-4D00-9845-586F9FBA28FC}" type="slidenum">
              <a:rPr lang="en-GB" altLang="nn-NO" smtClean="0"/>
              <a:pPr/>
              <a:t>1</a:t>
            </a:fld>
            <a:endParaRPr lang="en-GB" altLang="nn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F70F-C622-4D00-9845-586F9FBA28FC}" type="slidenum">
              <a:rPr lang="en-GB" altLang="nn-NO" smtClean="0"/>
              <a:pPr/>
              <a:t>2</a:t>
            </a:fld>
            <a:endParaRPr lang="en-GB" altLang="nn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F70F-C622-4D00-9845-586F9FBA28FC}" type="slidenum">
              <a:rPr lang="en-GB" altLang="nn-NO" smtClean="0"/>
              <a:pPr/>
              <a:t>3</a:t>
            </a:fld>
            <a:endParaRPr lang="en-GB" altLang="nn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D7B2B-B7D8-4D64-A486-2CE882846F30}" type="slidenum">
              <a:rPr lang="en-US"/>
              <a:pPr/>
              <a:t>4</a:t>
            </a:fld>
            <a:endParaRPr lang="en-US"/>
          </a:p>
        </p:txBody>
      </p:sp>
      <p:sp>
        <p:nvSpPr>
          <p:cNvPr id="129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4063" cy="3422650"/>
          </a:xfrm>
          <a:ln/>
        </p:spPr>
      </p:sp>
      <p:sp>
        <p:nvSpPr>
          <p:cNvPr id="129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916" y="4343082"/>
            <a:ext cx="5028988" cy="4114164"/>
          </a:xfrm>
        </p:spPr>
        <p:txBody>
          <a:bodyPr/>
          <a:lstStyle/>
          <a:p>
            <a:r>
              <a:rPr lang="en-US"/>
              <a:t>This we know.</a:t>
            </a:r>
          </a:p>
          <a:p>
            <a:r>
              <a:rPr lang="en-US"/>
              <a:t>Got in touch with Funcom, Oslo, producer of MMORPGs Anarchy Online, Conan (Best of E3)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55" name="Rectangle 11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E751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390164" name="Picture 20" descr="simula_logo_po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31825"/>
            <a:ext cx="5334000" cy="434975"/>
          </a:xfrm>
          <a:prstGeom prst="rect">
            <a:avLst/>
          </a:prstGeom>
          <a:noFill/>
        </p:spPr>
      </p:pic>
      <p:sp>
        <p:nvSpPr>
          <p:cNvPr id="3901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1071538" y="2000240"/>
            <a:ext cx="7010400" cy="1219200"/>
          </a:xfrm>
        </p:spPr>
        <p:txBody>
          <a:bodyPr/>
          <a:lstStyle>
            <a:lvl1pPr algn="ctr">
              <a:defRPr>
                <a:latin typeface="Arial Black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901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8728" y="3357562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143000"/>
            <a:ext cx="173355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143000"/>
            <a:ext cx="504825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09675"/>
            <a:ext cx="4495800" cy="274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9675"/>
            <a:ext cx="4495800" cy="274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0" y="4110038"/>
            <a:ext cx="9144000" cy="2747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501122" cy="5572164"/>
          </a:xfrm>
        </p:spPr>
        <p:txBody>
          <a:bodyPr/>
          <a:lstStyle>
            <a:lvl2pPr>
              <a:defRPr>
                <a:solidFill>
                  <a:srgbClr val="5F5F5F"/>
                </a:solidFill>
              </a:defRPr>
            </a:lvl2pPr>
            <a:lvl3pPr>
              <a:defRPr>
                <a:solidFill>
                  <a:srgbClr val="5F5F5F"/>
                </a:solidFill>
              </a:defRPr>
            </a:lvl3pPr>
            <a:lvl4pPr>
              <a:defRPr>
                <a:solidFill>
                  <a:srgbClr val="5F5F5F"/>
                </a:solidFill>
              </a:defRPr>
            </a:lvl4pPr>
            <a:lvl5pPr>
              <a:defRPr>
                <a:solidFill>
                  <a:srgbClr val="5F5F5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286000"/>
            <a:ext cx="33909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2286000"/>
            <a:ext cx="33909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ChangeArrowheads="1"/>
          </p:cNvSpPr>
          <p:nvPr/>
        </p:nvSpPr>
        <p:spPr bwMode="auto">
          <a:xfrm flipV="1">
            <a:off x="0" y="6643710"/>
            <a:ext cx="9144000" cy="214290"/>
          </a:xfrm>
          <a:prstGeom prst="rect">
            <a:avLst/>
          </a:prstGeom>
          <a:solidFill>
            <a:srgbClr val="FE751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dirty="0"/>
          </a:p>
        </p:txBody>
      </p:sp>
      <p:sp>
        <p:nvSpPr>
          <p:cNvPr id="38913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2976" y="2214546"/>
            <a:ext cx="6934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38914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142976" y="1071546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n-NO" dirty="0" err="1" smtClean="0"/>
              <a:t>Click</a:t>
            </a:r>
            <a:r>
              <a:rPr lang="nn-NO" altLang="nn-NO" dirty="0" smtClean="0"/>
              <a:t> to </a:t>
            </a:r>
            <a:r>
              <a:rPr lang="nn-NO" altLang="nn-NO" dirty="0" err="1" smtClean="0"/>
              <a:t>edit</a:t>
            </a:r>
            <a:r>
              <a:rPr lang="nn-NO" altLang="nn-NO" dirty="0" smtClean="0"/>
              <a:t> Master title </a:t>
            </a:r>
            <a:r>
              <a:rPr lang="nn-NO" altLang="nn-NO" dirty="0" err="1" smtClean="0"/>
              <a:t>style</a:t>
            </a:r>
            <a:endParaRPr lang="nn-NO" altLang="nn-NO" dirty="0" smtClean="0"/>
          </a:p>
        </p:txBody>
      </p:sp>
      <p:pic>
        <p:nvPicPr>
          <p:cNvPr id="7" name="Picture 20" descr="simula_logo_po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920576" y="6661466"/>
            <a:ext cx="2214546" cy="180591"/>
          </a:xfrm>
          <a:prstGeom prst="rect">
            <a:avLst/>
          </a:prstGeom>
          <a:noFill/>
        </p:spPr>
      </p:pic>
      <p:sp>
        <p:nvSpPr>
          <p:cNvPr id="11" name="Date Placeholder 3"/>
          <p:cNvSpPr txBox="1">
            <a:spLocks/>
          </p:cNvSpPr>
          <p:nvPr/>
        </p:nvSpPr>
        <p:spPr>
          <a:xfrm>
            <a:off x="0" y="6643710"/>
            <a:ext cx="2857488" cy="214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nb-NO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NetGames - October 2008 ( Slide </a:t>
            </a:r>
            <a:fld id="{421579B0-BB23-4447-A6C9-19871DEBEF38}" type="slidenum">
              <a:rPr lang="nb-NO" sz="1000" smtClean="0">
                <a:solidFill>
                  <a:schemeClr val="bg1"/>
                </a:solidFill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nb-NO" sz="1000" smtClean="0">
                <a:solidFill>
                  <a:schemeClr val="bg1"/>
                </a:solidFill>
              </a:rPr>
              <a:t> of 19)</a:t>
            </a:r>
            <a:endParaRPr kumimoji="1" lang="nb-NO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60000"/>
        </a:spcBef>
        <a:spcAft>
          <a:spcPct val="0"/>
        </a:spcAft>
        <a:buClr>
          <a:srgbClr val="5F5F5F"/>
        </a:buClr>
        <a:buChar char="•"/>
        <a:defRPr sz="3000">
          <a:solidFill>
            <a:srgbClr val="FE751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lr>
          <a:srgbClr val="5F5F5F"/>
        </a:buClr>
        <a:buChar char="–"/>
        <a:defRPr sz="2600">
          <a:solidFill>
            <a:srgbClr val="FE7519"/>
          </a:solidFill>
          <a:latin typeface="+mn-lt"/>
        </a:defRPr>
      </a:lvl2pPr>
      <a:lvl3pPr marL="1143000" indent="-228600" algn="l" rtl="0" fontAlgn="base">
        <a:lnSpc>
          <a:spcPct val="95000"/>
        </a:lnSpc>
        <a:spcBef>
          <a:spcPct val="35000"/>
        </a:spcBef>
        <a:spcAft>
          <a:spcPct val="0"/>
        </a:spcAft>
        <a:buClr>
          <a:srgbClr val="5F5F5F"/>
        </a:buClr>
        <a:buChar char="•"/>
        <a:defRPr sz="2400">
          <a:solidFill>
            <a:srgbClr val="FE7519"/>
          </a:solidFill>
          <a:latin typeface="+mn-lt"/>
        </a:defRPr>
      </a:lvl3pPr>
      <a:lvl4pPr marL="15621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rgbClr val="5F5F5F"/>
        </a:buClr>
        <a:buChar char="–"/>
        <a:defRPr sz="2000">
          <a:solidFill>
            <a:srgbClr val="FE7519"/>
          </a:solidFill>
          <a:latin typeface="+mn-lt"/>
        </a:defRPr>
      </a:lvl4pPr>
      <a:lvl5pPr marL="1981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rgbClr val="5F5F5F"/>
        </a:buClr>
        <a:buChar char="»"/>
        <a:defRPr>
          <a:solidFill>
            <a:srgbClr val="FE7519"/>
          </a:solidFill>
          <a:latin typeface="+mn-lt"/>
        </a:defRPr>
      </a:lvl5pPr>
      <a:lvl6pPr marL="24384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rgbClr val="5F5F5F"/>
        </a:buClr>
        <a:buChar char="»"/>
        <a:defRPr>
          <a:solidFill>
            <a:srgbClr val="5F5F5F"/>
          </a:solidFill>
          <a:latin typeface="+mn-lt"/>
        </a:defRPr>
      </a:lvl6pPr>
      <a:lvl7pPr marL="2895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rgbClr val="5F5F5F"/>
        </a:buClr>
        <a:buChar char="»"/>
        <a:defRPr>
          <a:solidFill>
            <a:srgbClr val="5F5F5F"/>
          </a:solidFill>
          <a:latin typeface="+mn-lt"/>
        </a:defRPr>
      </a:lvl7pPr>
      <a:lvl8pPr marL="3352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rgbClr val="5F5F5F"/>
        </a:buClr>
        <a:buChar char="»"/>
        <a:defRPr>
          <a:solidFill>
            <a:srgbClr val="5F5F5F"/>
          </a:solidFill>
          <a:latin typeface="+mn-lt"/>
        </a:defRPr>
      </a:lvl8pPr>
      <a:lvl9pPr marL="3810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rgbClr val="5F5F5F"/>
        </a:buClr>
        <a:buChar char="»"/>
        <a:defRPr>
          <a:solidFill>
            <a:srgbClr val="5F5F5F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2214554"/>
            <a:ext cx="8286808" cy="195739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b="0" dirty="0" smtClean="0"/>
              <a:t>Latency Reduction by Dynamic Core Selection and Partial Migration of Game State</a:t>
            </a:r>
            <a:endParaRPr lang="en-US" b="0" dirty="0"/>
          </a:p>
        </p:txBody>
      </p:sp>
      <p:sp>
        <p:nvSpPr>
          <p:cNvPr id="421894" name="Text Box 6"/>
          <p:cNvSpPr txBox="1">
            <a:spLocks noChangeArrowheads="1"/>
          </p:cNvSpPr>
          <p:nvPr/>
        </p:nvSpPr>
        <p:spPr bwMode="auto">
          <a:xfrm>
            <a:off x="4267200" y="6019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lang="nb-NO" sz="1800" i="1" dirty="0">
              <a:solidFill>
                <a:srgbClr val="5F5F5F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472" y="4286256"/>
            <a:ext cx="8143932" cy="1752600"/>
          </a:xfrm>
        </p:spPr>
        <p:txBody>
          <a:bodyPr/>
          <a:lstStyle/>
          <a:p>
            <a:pPr algn="ctr"/>
            <a:r>
              <a:rPr lang="nb-NO" sz="1400" b="1" dirty="0" smtClean="0">
                <a:solidFill>
                  <a:srgbClr val="5F5F5F"/>
                </a:solidFill>
              </a:rPr>
              <a:t>Paul </a:t>
            </a:r>
            <a:r>
              <a:rPr lang="nb-NO" sz="1400" b="1" dirty="0">
                <a:solidFill>
                  <a:srgbClr val="5F5F5F"/>
                </a:solidFill>
              </a:rPr>
              <a:t>B. </a:t>
            </a:r>
            <a:r>
              <a:rPr lang="nb-NO" sz="1400" b="1" dirty="0" err="1" smtClean="0">
                <a:solidFill>
                  <a:srgbClr val="5F5F5F"/>
                </a:solidFill>
              </a:rPr>
              <a:t>Beskow</a:t>
            </a:r>
            <a:r>
              <a:rPr lang="nb-NO" sz="1400" b="1" dirty="0" smtClean="0">
                <a:solidFill>
                  <a:srgbClr val="5F5F5F"/>
                </a:solidFill>
              </a:rPr>
              <a:t>, Knut-Helge Vik, Pål Halvorsen, </a:t>
            </a:r>
            <a:r>
              <a:rPr lang="nb-NO" sz="1400" b="1" dirty="0">
                <a:solidFill>
                  <a:srgbClr val="5F5F5F"/>
                </a:solidFill>
              </a:rPr>
              <a:t>Carsten </a:t>
            </a:r>
            <a:r>
              <a:rPr lang="nb-NO" sz="1400" b="1" dirty="0" err="1" smtClean="0">
                <a:solidFill>
                  <a:srgbClr val="5F5F5F"/>
                </a:solidFill>
              </a:rPr>
              <a:t>Griwodz</a:t>
            </a:r>
            <a:endParaRPr lang="nb-NO" sz="1400" b="1" dirty="0" smtClean="0">
              <a:solidFill>
                <a:srgbClr val="5F5F5F"/>
              </a:solidFill>
            </a:endParaRPr>
          </a:p>
          <a:p>
            <a:r>
              <a:rPr lang="nb-NO" sz="1400" b="1" dirty="0" smtClean="0">
                <a:solidFill>
                  <a:srgbClr val="5F5F5F"/>
                </a:solidFill>
              </a:rPr>
              <a:t>IFI</a:t>
            </a:r>
            <a:r>
              <a:rPr lang="nb-NO" sz="1400" b="1" dirty="0">
                <a:solidFill>
                  <a:srgbClr val="5F5F5F"/>
                </a:solidFill>
              </a:rPr>
              <a:t>, University </a:t>
            </a:r>
            <a:r>
              <a:rPr lang="nb-NO" sz="1400" b="1" dirty="0" err="1">
                <a:solidFill>
                  <a:srgbClr val="5F5F5F"/>
                </a:solidFill>
              </a:rPr>
              <a:t>of</a:t>
            </a:r>
            <a:r>
              <a:rPr lang="nb-NO" sz="1400" b="1" dirty="0">
                <a:solidFill>
                  <a:srgbClr val="5F5F5F"/>
                </a:solidFill>
              </a:rPr>
              <a:t> Oslo, </a:t>
            </a:r>
            <a:r>
              <a:rPr lang="nb-NO" sz="1400" b="1" dirty="0" err="1" smtClean="0">
                <a:solidFill>
                  <a:srgbClr val="5F5F5F"/>
                </a:solidFill>
              </a:rPr>
              <a:t>Norway</a:t>
            </a:r>
            <a:r>
              <a:rPr lang="nb-NO" sz="1400" b="1" dirty="0" smtClean="0">
                <a:solidFill>
                  <a:srgbClr val="5F5F5F"/>
                </a:solidFill>
              </a:rPr>
              <a:t> ─ Simula </a:t>
            </a:r>
            <a:r>
              <a:rPr lang="nb-NO" sz="1400" b="1" dirty="0">
                <a:solidFill>
                  <a:srgbClr val="5F5F5F"/>
                </a:solidFill>
              </a:rPr>
              <a:t>Research </a:t>
            </a:r>
            <a:r>
              <a:rPr lang="nb-NO" sz="1400" b="1" dirty="0" err="1">
                <a:solidFill>
                  <a:srgbClr val="5F5F5F"/>
                </a:solidFill>
              </a:rPr>
              <a:t>Laboratory</a:t>
            </a:r>
            <a:r>
              <a:rPr lang="nb-NO" sz="1400" b="1" dirty="0">
                <a:solidFill>
                  <a:srgbClr val="5F5F5F"/>
                </a:solidFill>
              </a:rPr>
              <a:t>, </a:t>
            </a:r>
            <a:r>
              <a:rPr lang="nb-NO" sz="1400" b="1" dirty="0" err="1">
                <a:solidFill>
                  <a:srgbClr val="5F5F5F"/>
                </a:solidFill>
              </a:rPr>
              <a:t>Norway</a:t>
            </a:r>
            <a:endParaRPr lang="nb-NO" sz="1400" b="1" dirty="0">
              <a:solidFill>
                <a:srgbClr val="5F5F5F"/>
              </a:solidFill>
            </a:endParaRPr>
          </a:p>
          <a:p>
            <a:pPr algn="ctr"/>
            <a:r>
              <a:rPr lang="nb-NO" sz="1400" b="1" dirty="0" err="1">
                <a:solidFill>
                  <a:srgbClr val="5F5F5F"/>
                </a:solidFill>
              </a:rPr>
              <a:t>Email</a:t>
            </a:r>
            <a:r>
              <a:rPr lang="nb-NO" sz="1400" b="1" dirty="0">
                <a:solidFill>
                  <a:srgbClr val="5F5F5F"/>
                </a:solidFill>
              </a:rPr>
              <a:t>: {</a:t>
            </a:r>
            <a:r>
              <a:rPr lang="nb-NO" sz="1400" b="1" i="1" dirty="0" err="1">
                <a:solidFill>
                  <a:srgbClr val="B2B2B2"/>
                </a:solidFill>
              </a:rPr>
              <a:t>paulbb</a:t>
            </a:r>
            <a:r>
              <a:rPr lang="nb-NO" sz="1400" b="1" i="1" dirty="0">
                <a:solidFill>
                  <a:srgbClr val="B2B2B2"/>
                </a:solidFill>
              </a:rPr>
              <a:t>, </a:t>
            </a:r>
            <a:r>
              <a:rPr lang="nb-NO" sz="1400" b="1" i="1" dirty="0" err="1" smtClean="0">
                <a:solidFill>
                  <a:srgbClr val="B2B2B2"/>
                </a:solidFill>
              </a:rPr>
              <a:t>knuthelv</a:t>
            </a:r>
            <a:r>
              <a:rPr lang="nb-NO" sz="1400" b="1" i="1" dirty="0" smtClean="0">
                <a:solidFill>
                  <a:srgbClr val="B2B2B2"/>
                </a:solidFill>
              </a:rPr>
              <a:t>, </a:t>
            </a:r>
            <a:r>
              <a:rPr lang="nb-NO" sz="1400" b="1" i="1" dirty="0" err="1" smtClean="0">
                <a:solidFill>
                  <a:srgbClr val="B2B2B2"/>
                </a:solidFill>
              </a:rPr>
              <a:t>paalh</a:t>
            </a:r>
            <a:r>
              <a:rPr lang="nb-NO" sz="1400" b="1" i="1" dirty="0">
                <a:solidFill>
                  <a:srgbClr val="B2B2B2"/>
                </a:solidFill>
              </a:rPr>
              <a:t>, griff</a:t>
            </a:r>
            <a:r>
              <a:rPr lang="nb-NO" sz="1400" b="1" dirty="0">
                <a:solidFill>
                  <a:srgbClr val="5F5F5F"/>
                </a:solidFill>
              </a:rPr>
              <a:t>}@</a:t>
            </a:r>
            <a:r>
              <a:rPr lang="nb-NO" sz="1400" b="1" dirty="0" err="1" smtClean="0">
                <a:solidFill>
                  <a:srgbClr val="5F5F5F"/>
                </a:solidFill>
              </a:rPr>
              <a:t>ifi.uio.no</a:t>
            </a:r>
            <a:endParaRPr lang="nb-NO" sz="1400" b="1" dirty="0" smtClean="0">
              <a:solidFill>
                <a:srgbClr val="5F5F5F"/>
              </a:solidFill>
            </a:endParaRPr>
          </a:p>
          <a:p>
            <a:pPr algn="ctr"/>
            <a:endParaRPr lang="nb-NO" sz="1400" dirty="0" smtClean="0"/>
          </a:p>
          <a:p>
            <a:pPr algn="ctr"/>
            <a:endParaRPr lang="nb-NO" sz="1400" dirty="0" smtClean="0"/>
          </a:p>
          <a:p>
            <a:pPr algn="ctr"/>
            <a:endParaRPr lang="nb-NO" sz="1400" dirty="0" smtClean="0"/>
          </a:p>
        </p:txBody>
      </p:sp>
    </p:spTree>
  </p:cSld>
  <p:clrMapOvr>
    <a:masterClrMapping/>
  </p:clrMapOvr>
  <p:transition advTm="106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00768"/>
            <a:ext cx="9144000" cy="642918"/>
          </a:xfrm>
        </p:spPr>
        <p:txBody>
          <a:bodyPr/>
          <a:lstStyle/>
          <a:p>
            <a:r>
              <a:rPr lang="nb-NO" i="1" dirty="0" smtClean="0"/>
              <a:t>”</a:t>
            </a:r>
            <a:r>
              <a:rPr lang="nb-NO" i="1" dirty="0" err="1" smtClean="0"/>
              <a:t>Latency</a:t>
            </a:r>
            <a:r>
              <a:rPr lang="nb-NO" i="1" dirty="0" smtClean="0"/>
              <a:t> </a:t>
            </a:r>
            <a:r>
              <a:rPr lang="nb-NO" i="1" dirty="0" err="1" smtClean="0"/>
              <a:t>reduction</a:t>
            </a:r>
            <a:r>
              <a:rPr lang="nb-NO" i="1" dirty="0" smtClean="0"/>
              <a:t>”</a:t>
            </a:r>
            <a:endParaRPr lang="nb-NO" i="1" dirty="0"/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9144000" cy="3429000"/>
          </a:xfrm>
        </p:spPr>
        <p:txBody>
          <a:bodyPr anchor="ctr"/>
          <a:lstStyle/>
          <a:p>
            <a:pPr algn="ctr">
              <a:buNone/>
            </a:pPr>
            <a:r>
              <a:rPr lang="nb-NO" sz="3200" dirty="0" err="1" smtClean="0"/>
              <a:t>Geographically</a:t>
            </a:r>
            <a:r>
              <a:rPr lang="nb-NO" sz="3200" dirty="0" smtClean="0"/>
              <a:t> </a:t>
            </a:r>
            <a:r>
              <a:rPr lang="nb-NO" sz="3200" dirty="0" err="1"/>
              <a:t>relocate</a:t>
            </a:r>
            <a:r>
              <a:rPr lang="nb-NO" sz="3200" dirty="0"/>
              <a:t> </a:t>
            </a:r>
            <a:r>
              <a:rPr lang="nb-NO" sz="3200" dirty="0" err="1"/>
              <a:t>virtual</a:t>
            </a:r>
            <a:r>
              <a:rPr lang="nb-NO" sz="3200" dirty="0"/>
              <a:t> regions in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physical</a:t>
            </a:r>
            <a:r>
              <a:rPr lang="nb-NO" sz="3200" dirty="0"/>
              <a:t> </a:t>
            </a:r>
            <a:r>
              <a:rPr lang="nb-NO" sz="3200" dirty="0" smtClean="0"/>
              <a:t>world</a:t>
            </a:r>
            <a:endParaRPr lang="nb-NO" sz="3200" dirty="0"/>
          </a:p>
          <a:p>
            <a:pPr lvl="2" algn="ctr">
              <a:buNone/>
            </a:pPr>
            <a:r>
              <a:rPr lang="nb-NO" sz="2000" dirty="0" err="1"/>
              <a:t>Minimize</a:t>
            </a:r>
            <a:r>
              <a:rPr lang="nb-NO" sz="2000" dirty="0"/>
              <a:t> </a:t>
            </a:r>
            <a:r>
              <a:rPr lang="nb-NO" sz="2000" i="1" dirty="0" err="1"/>
              <a:t>the</a:t>
            </a:r>
            <a:r>
              <a:rPr lang="nb-NO" sz="2000" dirty="0"/>
              <a:t> </a:t>
            </a:r>
            <a:r>
              <a:rPr lang="nb-NO" sz="2000" i="1" dirty="0" err="1" smtClean="0"/>
              <a:t>mean</a:t>
            </a:r>
            <a:r>
              <a:rPr lang="nb-NO" sz="2000" dirty="0" smtClean="0"/>
              <a:t> </a:t>
            </a:r>
            <a:r>
              <a:rPr lang="nb-NO" sz="2000" i="1" dirty="0" err="1" smtClean="0"/>
              <a:t>distance</a:t>
            </a:r>
            <a:r>
              <a:rPr lang="nb-NO" sz="2000" dirty="0" smtClean="0"/>
              <a:t> for </a:t>
            </a:r>
            <a:r>
              <a:rPr lang="nb-NO" sz="2000" dirty="0" err="1" smtClean="0"/>
              <a:t>event</a:t>
            </a:r>
            <a:r>
              <a:rPr lang="nb-NO" sz="2000" dirty="0" smtClean="0"/>
              <a:t> </a:t>
            </a:r>
            <a:r>
              <a:rPr lang="nb-NO" sz="2000" dirty="0" err="1" smtClean="0"/>
              <a:t>distribution</a:t>
            </a:r>
            <a:endParaRPr lang="nb-NO" sz="2000" dirty="0" smtClean="0"/>
          </a:p>
          <a:p>
            <a:pPr lvl="2">
              <a:buNone/>
            </a:pPr>
            <a:endParaRPr lang="nb-NO" sz="18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71636" y="3205162"/>
            <a:ext cx="6000760" cy="222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971550" marR="0" lvl="1" indent="-514350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-"/>
              <a:tabLst/>
              <a:defRPr/>
            </a:pPr>
            <a:r>
              <a:rPr kumimoji="0" lang="nb-NO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</a:rPr>
              <a:t>Dynamic</a:t>
            </a:r>
            <a:r>
              <a:rPr kumimoji="0" lang="nb-NO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</a:rPr>
              <a:t>Core</a:t>
            </a:r>
            <a:r>
              <a:rPr kumimoji="0" lang="nb-NO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</a:rPr>
              <a:t>Selection</a:t>
            </a:r>
            <a:endParaRPr kumimoji="0" lang="nb-NO" sz="2600" b="0" i="0" u="none" strike="noStrike" kern="0" cap="none" spc="0" normalizeH="0" baseline="0" noProof="0" dirty="0" smtClean="0">
              <a:ln>
                <a:noFill/>
              </a:ln>
              <a:solidFill>
                <a:srgbClr val="FE7519"/>
              </a:solidFill>
              <a:effectLst/>
              <a:uLnTx/>
              <a:uFillTx/>
              <a:latin typeface="+mn-lt"/>
            </a:endParaRPr>
          </a:p>
          <a:p>
            <a:pPr marL="971550" marR="0" lvl="1" indent="-514350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-"/>
              <a:tabLst/>
              <a:defRPr/>
            </a:pPr>
            <a:r>
              <a:rPr kumimoji="0" lang="nb-NO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Partial</a:t>
            </a:r>
            <a:r>
              <a:rPr kumimoji="0" lang="nb-NO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migration</a:t>
            </a:r>
            <a:endParaRPr kumimoji="0" lang="nb-NO" sz="2600" b="0" i="0" u="none" strike="noStrike" kern="0" cap="none" spc="0" normalizeH="0" baseline="0" noProof="0" dirty="0" smtClean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+mn-lt"/>
            </a:endParaRPr>
          </a:p>
          <a:p>
            <a:pPr marL="1428750" lvl="2" indent="-514350">
              <a:spcBef>
                <a:spcPct val="40000"/>
              </a:spcBef>
              <a:buClr>
                <a:srgbClr val="5F5F5F"/>
              </a:buClr>
              <a:buFontTx/>
              <a:buChar char="-"/>
            </a:pPr>
            <a:r>
              <a:rPr kumimoji="0" lang="nb-NO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Distributed</a:t>
            </a: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name</a:t>
            </a: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 service</a:t>
            </a:r>
          </a:p>
        </p:txBody>
      </p:sp>
    </p:spTree>
    <p:custDataLst>
      <p:tags r:id="rId1"/>
    </p:custDataLst>
  </p:cSld>
  <p:clrMapOvr>
    <a:masterClrMapping/>
  </p:clrMapOvr>
  <p:transition advTm="31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4"/>
            <a:ext cx="9144000" cy="785818"/>
          </a:xfrm>
        </p:spPr>
        <p:txBody>
          <a:bodyPr/>
          <a:lstStyle/>
          <a:p>
            <a:r>
              <a:rPr lang="en-US" dirty="0"/>
              <a:t>Concepts and design</a:t>
            </a:r>
            <a:endParaRPr lang="nb-NO" dirty="0"/>
          </a:p>
        </p:txBody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0131"/>
            <a:ext cx="5286380" cy="5172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b-NO" sz="2800" dirty="0" err="1"/>
              <a:t>Decentralized</a:t>
            </a:r>
            <a:r>
              <a:rPr lang="nb-NO" sz="2800" dirty="0"/>
              <a:t> </a:t>
            </a:r>
            <a:r>
              <a:rPr lang="nb-NO" sz="2800" dirty="0" err="1"/>
              <a:t>architecture</a:t>
            </a:r>
            <a:endParaRPr lang="nb-NO" sz="2800" dirty="0"/>
          </a:p>
          <a:p>
            <a:pPr lvl="1">
              <a:lnSpc>
                <a:spcPct val="80000"/>
              </a:lnSpc>
            </a:pPr>
            <a:r>
              <a:rPr lang="nb-NO" sz="2400" dirty="0" err="1"/>
              <a:t>Geographically</a:t>
            </a:r>
            <a:r>
              <a:rPr lang="nb-NO" sz="2400" dirty="0"/>
              <a:t> </a:t>
            </a:r>
            <a:r>
              <a:rPr lang="nb-NO" sz="2400" dirty="0" err="1"/>
              <a:t>distributed</a:t>
            </a:r>
            <a:r>
              <a:rPr lang="nb-NO" sz="2400" dirty="0"/>
              <a:t> nodes</a:t>
            </a:r>
          </a:p>
          <a:p>
            <a:pPr>
              <a:lnSpc>
                <a:spcPct val="80000"/>
              </a:lnSpc>
            </a:pPr>
            <a:r>
              <a:rPr lang="nb-NO" sz="2800" dirty="0" err="1"/>
              <a:t>Partitioning</a:t>
            </a:r>
            <a:endParaRPr lang="nb-NO" sz="2800" dirty="0"/>
          </a:p>
          <a:p>
            <a:pPr lvl="1">
              <a:lnSpc>
                <a:spcPct val="80000"/>
              </a:lnSpc>
            </a:pPr>
            <a:r>
              <a:rPr lang="nb-NO" sz="2400" dirty="0" err="1" smtClean="0"/>
              <a:t>Virtual</a:t>
            </a:r>
            <a:r>
              <a:rPr lang="nb-NO" sz="2400" dirty="0" smtClean="0"/>
              <a:t> regions</a:t>
            </a:r>
          </a:p>
          <a:p>
            <a:pPr lvl="2">
              <a:lnSpc>
                <a:spcPct val="80000"/>
              </a:lnSpc>
            </a:pPr>
            <a:r>
              <a:rPr lang="nb-NO" sz="2200" dirty="0" smtClean="0"/>
              <a:t>Group </a:t>
            </a:r>
            <a:r>
              <a:rPr lang="nb-NO" sz="2200" dirty="0" err="1"/>
              <a:t>interacting</a:t>
            </a:r>
            <a:r>
              <a:rPr lang="nb-NO" sz="2200" dirty="0"/>
              <a:t> </a:t>
            </a:r>
            <a:r>
              <a:rPr lang="nb-NO" sz="2200" dirty="0" err="1"/>
              <a:t>objects</a:t>
            </a:r>
            <a:r>
              <a:rPr lang="nb-NO" sz="22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Migration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Objects are mobile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Distributed </a:t>
            </a:r>
            <a:r>
              <a:rPr lang="en-US" sz="2800" dirty="0"/>
              <a:t>name service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Objects managed </a:t>
            </a:r>
            <a:r>
              <a:rPr lang="en-US" sz="2400" dirty="0" smtClean="0"/>
              <a:t>locally</a:t>
            </a:r>
          </a:p>
          <a:p>
            <a:pPr>
              <a:lnSpc>
                <a:spcPct val="80000"/>
              </a:lnSpc>
            </a:pPr>
            <a:r>
              <a:rPr lang="nb-NO" sz="2800" dirty="0" err="1" smtClean="0"/>
              <a:t>Implemented</a:t>
            </a:r>
            <a:r>
              <a:rPr lang="nb-NO" sz="2800" dirty="0" smtClean="0"/>
              <a:t> as a </a:t>
            </a:r>
            <a:r>
              <a:rPr lang="nb-NO" sz="2800" dirty="0" err="1" smtClean="0"/>
              <a:t>proof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concept</a:t>
            </a:r>
            <a:endParaRPr lang="en-US" sz="2800" dirty="0"/>
          </a:p>
        </p:txBody>
      </p:sp>
      <p:pic>
        <p:nvPicPr>
          <p:cNvPr id="4" name="Picture 3" descr="virtual-physical-proximit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57166"/>
            <a:ext cx="5090080" cy="7200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558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85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85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18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18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185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185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185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185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185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185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18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18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18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18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185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1185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18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118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185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185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/>
              <a:t>Assumptions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42918"/>
            <a:ext cx="4495800" cy="4862531"/>
          </a:xfrm>
        </p:spPr>
        <p:txBody>
          <a:bodyPr/>
          <a:lstStyle/>
          <a:p>
            <a:r>
              <a:rPr lang="nb-NO" dirty="0" err="1" smtClean="0"/>
              <a:t>Client-Server</a:t>
            </a:r>
            <a:endParaRPr lang="nb-NO" dirty="0" smtClean="0"/>
          </a:p>
          <a:p>
            <a:pPr lvl="1"/>
            <a:r>
              <a:rPr lang="nb-NO" dirty="0" smtClean="0">
                <a:solidFill>
                  <a:srgbClr val="5F5F5F"/>
                </a:solidFill>
              </a:rPr>
              <a:t>With multiple </a:t>
            </a:r>
            <a:r>
              <a:rPr lang="nb-NO" dirty="0" err="1" smtClean="0">
                <a:solidFill>
                  <a:srgbClr val="5F5F5F"/>
                </a:solidFill>
              </a:rPr>
              <a:t>interacting</a:t>
            </a:r>
            <a:r>
              <a:rPr lang="nb-NO" dirty="0" smtClean="0">
                <a:solidFill>
                  <a:srgbClr val="5F5F5F"/>
                </a:solidFill>
              </a:rPr>
              <a:t> </a:t>
            </a:r>
            <a:r>
              <a:rPr lang="nb-NO" dirty="0" err="1" smtClean="0">
                <a:solidFill>
                  <a:srgbClr val="5F5F5F"/>
                </a:solidFill>
              </a:rPr>
              <a:t>servers/proxies</a:t>
            </a:r>
            <a:endParaRPr lang="nb-NO" dirty="0" smtClean="0">
              <a:solidFill>
                <a:srgbClr val="5F5F5F"/>
              </a:solidFill>
            </a:endParaRPr>
          </a:p>
          <a:p>
            <a:pPr lvl="1"/>
            <a:r>
              <a:rPr lang="nb-NO" dirty="0" err="1" smtClean="0">
                <a:solidFill>
                  <a:srgbClr val="5F5F5F"/>
                </a:solidFill>
              </a:rPr>
              <a:t>Objects</a:t>
            </a:r>
            <a:r>
              <a:rPr lang="nb-NO" dirty="0" smtClean="0">
                <a:solidFill>
                  <a:srgbClr val="5F5F5F"/>
                </a:solidFill>
              </a:rPr>
              <a:t> </a:t>
            </a:r>
            <a:r>
              <a:rPr lang="nb-NO" dirty="0" err="1" smtClean="0">
                <a:solidFill>
                  <a:srgbClr val="5F5F5F"/>
                </a:solidFill>
              </a:rPr>
              <a:t>are</a:t>
            </a:r>
            <a:r>
              <a:rPr lang="nb-NO" dirty="0" smtClean="0">
                <a:solidFill>
                  <a:srgbClr val="5F5F5F"/>
                </a:solidFill>
              </a:rPr>
              <a:t> </a:t>
            </a:r>
            <a:r>
              <a:rPr lang="nb-NO" dirty="0" err="1" smtClean="0">
                <a:solidFill>
                  <a:srgbClr val="5F5F5F"/>
                </a:solidFill>
              </a:rPr>
              <a:t>partitioned</a:t>
            </a:r>
            <a:r>
              <a:rPr lang="nb-NO" dirty="0" smtClean="0">
                <a:solidFill>
                  <a:srgbClr val="5F5F5F"/>
                </a:solidFill>
              </a:rPr>
              <a:t> </a:t>
            </a:r>
            <a:r>
              <a:rPr lang="nb-NO" dirty="0" err="1" smtClean="0">
                <a:solidFill>
                  <a:srgbClr val="5F5F5F"/>
                </a:solidFill>
              </a:rPr>
              <a:t>on</a:t>
            </a:r>
            <a:r>
              <a:rPr lang="nb-NO" dirty="0" smtClean="0">
                <a:solidFill>
                  <a:srgbClr val="5F5F5F"/>
                </a:solidFill>
              </a:rPr>
              <a:t> </a:t>
            </a:r>
            <a:r>
              <a:rPr lang="nb-NO" dirty="0" err="1" smtClean="0">
                <a:solidFill>
                  <a:srgbClr val="5F5F5F"/>
                </a:solidFill>
              </a:rPr>
              <a:t>the</a:t>
            </a:r>
            <a:r>
              <a:rPr lang="nb-NO" dirty="0" smtClean="0">
                <a:solidFill>
                  <a:srgbClr val="5F5F5F"/>
                </a:solidFill>
              </a:rPr>
              <a:t> </a:t>
            </a:r>
            <a:r>
              <a:rPr lang="nb-NO" dirty="0" err="1" smtClean="0">
                <a:solidFill>
                  <a:srgbClr val="5F5F5F"/>
                </a:solidFill>
              </a:rPr>
              <a:t>available</a:t>
            </a:r>
            <a:r>
              <a:rPr lang="nb-NO" dirty="0" smtClean="0">
                <a:solidFill>
                  <a:srgbClr val="5F5F5F"/>
                </a:solidFill>
              </a:rPr>
              <a:t> servers</a:t>
            </a:r>
          </a:p>
          <a:p>
            <a:pPr lvl="2"/>
            <a:r>
              <a:rPr lang="nb-NO" dirty="0" err="1" smtClean="0">
                <a:solidFill>
                  <a:srgbClr val="5F5F5F"/>
                </a:solidFill>
              </a:rPr>
              <a:t>Based</a:t>
            </a:r>
            <a:r>
              <a:rPr lang="nb-NO" dirty="0" smtClean="0">
                <a:solidFill>
                  <a:srgbClr val="5F5F5F"/>
                </a:solidFill>
              </a:rPr>
              <a:t> </a:t>
            </a:r>
            <a:r>
              <a:rPr lang="nb-NO" dirty="0" err="1" smtClean="0">
                <a:solidFill>
                  <a:srgbClr val="5F5F5F"/>
                </a:solidFill>
              </a:rPr>
              <a:t>on</a:t>
            </a:r>
            <a:r>
              <a:rPr lang="nb-NO" dirty="0" smtClean="0">
                <a:solidFill>
                  <a:srgbClr val="5F5F5F"/>
                </a:solidFill>
              </a:rPr>
              <a:t> </a:t>
            </a:r>
            <a:r>
              <a:rPr lang="nb-NO" dirty="0" err="1" smtClean="0">
                <a:solidFill>
                  <a:srgbClr val="5F5F5F"/>
                </a:solidFill>
              </a:rPr>
              <a:t>the</a:t>
            </a:r>
            <a:r>
              <a:rPr lang="nb-NO" dirty="0" smtClean="0">
                <a:solidFill>
                  <a:srgbClr val="5F5F5F"/>
                </a:solidFill>
              </a:rPr>
              <a:t> </a:t>
            </a:r>
            <a:r>
              <a:rPr lang="nb-NO" dirty="0" err="1" smtClean="0">
                <a:solidFill>
                  <a:srgbClr val="5F5F5F"/>
                </a:solidFill>
              </a:rPr>
              <a:t>virtual</a:t>
            </a:r>
            <a:r>
              <a:rPr lang="nb-NO" dirty="0" smtClean="0">
                <a:solidFill>
                  <a:srgbClr val="5F5F5F"/>
                </a:solidFill>
              </a:rPr>
              <a:t> regions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642918"/>
            <a:ext cx="4495800" cy="4933969"/>
          </a:xfrm>
        </p:spPr>
        <p:txBody>
          <a:bodyPr/>
          <a:lstStyle/>
          <a:p>
            <a:r>
              <a:rPr lang="nb-NO" sz="2000" dirty="0" err="1" smtClean="0"/>
              <a:t>Interaction-model</a:t>
            </a:r>
            <a:endParaRPr lang="nb-NO" sz="2000" dirty="0" smtClean="0"/>
          </a:p>
          <a:p>
            <a:pPr lvl="1"/>
            <a:r>
              <a:rPr lang="nb-NO" sz="1800" dirty="0" err="1" smtClean="0">
                <a:solidFill>
                  <a:srgbClr val="5F5F5F"/>
                </a:solidFill>
              </a:rPr>
              <a:t>Asynchronous</a:t>
            </a:r>
            <a:endParaRPr lang="nb-NO" sz="1800" dirty="0" smtClean="0">
              <a:solidFill>
                <a:srgbClr val="5F5F5F"/>
              </a:solidFill>
            </a:endParaRPr>
          </a:p>
          <a:p>
            <a:pPr lvl="2"/>
            <a:r>
              <a:rPr lang="nb-NO" sz="1600" dirty="0" err="1" smtClean="0">
                <a:solidFill>
                  <a:srgbClr val="5F5F5F"/>
                </a:solidFill>
              </a:rPr>
              <a:t>Causal</a:t>
            </a:r>
            <a:r>
              <a:rPr lang="nb-NO" sz="1600" dirty="0" smtClean="0">
                <a:solidFill>
                  <a:srgbClr val="5F5F5F"/>
                </a:solidFill>
              </a:rPr>
              <a:t> </a:t>
            </a:r>
            <a:r>
              <a:rPr lang="nb-NO" sz="1600" dirty="0" err="1" smtClean="0">
                <a:solidFill>
                  <a:srgbClr val="5F5F5F"/>
                </a:solidFill>
              </a:rPr>
              <a:t>event-ordering</a:t>
            </a:r>
            <a:r>
              <a:rPr lang="nb-NO" sz="1600" dirty="0" smtClean="0">
                <a:solidFill>
                  <a:srgbClr val="5F5F5F"/>
                </a:solidFill>
              </a:rPr>
              <a:t> per </a:t>
            </a:r>
            <a:r>
              <a:rPr lang="nb-NO" sz="1600" dirty="0" err="1" smtClean="0">
                <a:solidFill>
                  <a:srgbClr val="5F5F5F"/>
                </a:solidFill>
              </a:rPr>
              <a:t>client</a:t>
            </a:r>
            <a:endParaRPr lang="nb-NO" sz="1600" dirty="0" smtClean="0">
              <a:solidFill>
                <a:srgbClr val="5F5F5F"/>
              </a:solidFill>
            </a:endParaRPr>
          </a:p>
          <a:p>
            <a:r>
              <a:rPr lang="nb-NO" sz="2000" dirty="0" err="1" smtClean="0"/>
              <a:t>Failure-model</a:t>
            </a:r>
            <a:endParaRPr lang="nb-NO" sz="2000" dirty="0" smtClean="0"/>
          </a:p>
          <a:p>
            <a:pPr lvl="1"/>
            <a:r>
              <a:rPr lang="nb-NO" sz="1800" dirty="0" err="1" smtClean="0">
                <a:solidFill>
                  <a:srgbClr val="5F5F5F"/>
                </a:solidFill>
              </a:rPr>
              <a:t>Omission</a:t>
            </a:r>
            <a:r>
              <a:rPr lang="nb-NO" sz="1800" dirty="0" smtClean="0">
                <a:solidFill>
                  <a:srgbClr val="5F5F5F"/>
                </a:solidFill>
              </a:rPr>
              <a:t> </a:t>
            </a:r>
            <a:r>
              <a:rPr lang="nb-NO" sz="1800" dirty="0" err="1" smtClean="0">
                <a:solidFill>
                  <a:srgbClr val="5F5F5F"/>
                </a:solidFill>
              </a:rPr>
              <a:t>failures</a:t>
            </a:r>
            <a:endParaRPr lang="nb-NO" sz="1800" dirty="0" smtClean="0">
              <a:solidFill>
                <a:srgbClr val="5F5F5F"/>
              </a:solidFill>
            </a:endParaRPr>
          </a:p>
          <a:p>
            <a:pPr lvl="2"/>
            <a:r>
              <a:rPr lang="nb-NO" sz="1600" dirty="0" err="1" smtClean="0">
                <a:solidFill>
                  <a:srgbClr val="5F5F5F"/>
                </a:solidFill>
              </a:rPr>
              <a:t>Fail-stop</a:t>
            </a:r>
            <a:endParaRPr lang="nb-NO" sz="1600" dirty="0" smtClean="0">
              <a:solidFill>
                <a:srgbClr val="5F5F5F"/>
              </a:solidFill>
            </a:endParaRPr>
          </a:p>
          <a:p>
            <a:pPr lvl="3"/>
            <a:r>
              <a:rPr lang="nb-NO" sz="1400" dirty="0" smtClean="0">
                <a:solidFill>
                  <a:srgbClr val="5F5F5F"/>
                </a:solidFill>
              </a:rPr>
              <a:t>No </a:t>
            </a:r>
            <a:r>
              <a:rPr lang="nb-NO" sz="1400" dirty="0" err="1" smtClean="0">
                <a:solidFill>
                  <a:srgbClr val="5F5F5F"/>
                </a:solidFill>
              </a:rPr>
              <a:t>recovery</a:t>
            </a:r>
            <a:endParaRPr lang="nb-NO" sz="1400" dirty="0" smtClean="0">
              <a:solidFill>
                <a:srgbClr val="5F5F5F"/>
              </a:solidFill>
            </a:endParaRPr>
          </a:p>
          <a:p>
            <a:pPr lvl="2"/>
            <a:r>
              <a:rPr lang="nb-NO" sz="1600" dirty="0" err="1" smtClean="0">
                <a:solidFill>
                  <a:srgbClr val="5F5F5F"/>
                </a:solidFill>
              </a:rPr>
              <a:t>Communication</a:t>
            </a:r>
            <a:endParaRPr lang="nb-NO" sz="1600" dirty="0" smtClean="0">
              <a:solidFill>
                <a:srgbClr val="5F5F5F"/>
              </a:solidFill>
            </a:endParaRPr>
          </a:p>
          <a:p>
            <a:pPr lvl="3"/>
            <a:r>
              <a:rPr lang="nb-NO" sz="1400" dirty="0" err="1" smtClean="0">
                <a:solidFill>
                  <a:srgbClr val="5F5F5F"/>
                </a:solidFill>
              </a:rPr>
              <a:t>Client</a:t>
            </a:r>
            <a:r>
              <a:rPr lang="nb-NO" sz="1400" dirty="0" smtClean="0">
                <a:solidFill>
                  <a:srgbClr val="5F5F5F"/>
                </a:solidFill>
              </a:rPr>
              <a:t> is </a:t>
            </a:r>
            <a:r>
              <a:rPr lang="nb-NO" sz="1400" dirty="0" err="1" smtClean="0">
                <a:solidFill>
                  <a:srgbClr val="5F5F5F"/>
                </a:solidFill>
              </a:rPr>
              <a:t>purged</a:t>
            </a:r>
            <a:r>
              <a:rPr lang="nb-NO" sz="1400" dirty="0" smtClean="0">
                <a:solidFill>
                  <a:srgbClr val="5F5F5F"/>
                </a:solidFill>
              </a:rPr>
              <a:t> from </a:t>
            </a:r>
            <a:r>
              <a:rPr lang="nb-NO" sz="1400" dirty="0" err="1" smtClean="0">
                <a:solidFill>
                  <a:srgbClr val="5F5F5F"/>
                </a:solidFill>
              </a:rPr>
              <a:t>the</a:t>
            </a:r>
            <a:r>
              <a:rPr lang="nb-NO" sz="1400" dirty="0" smtClean="0">
                <a:solidFill>
                  <a:srgbClr val="5F5F5F"/>
                </a:solidFill>
              </a:rPr>
              <a:t> server</a:t>
            </a:r>
          </a:p>
          <a:p>
            <a:pPr lvl="1"/>
            <a:r>
              <a:rPr lang="nb-NO" sz="1800" dirty="0" err="1" smtClean="0">
                <a:solidFill>
                  <a:srgbClr val="5F5F5F"/>
                </a:solidFill>
              </a:rPr>
              <a:t>Arbitrary</a:t>
            </a:r>
            <a:r>
              <a:rPr lang="nb-NO" sz="1800" dirty="0" smtClean="0">
                <a:solidFill>
                  <a:srgbClr val="5F5F5F"/>
                </a:solidFill>
              </a:rPr>
              <a:t> </a:t>
            </a:r>
            <a:r>
              <a:rPr lang="nb-NO" sz="1800" dirty="0" err="1" smtClean="0">
                <a:solidFill>
                  <a:srgbClr val="5F5F5F"/>
                </a:solidFill>
              </a:rPr>
              <a:t>failures</a:t>
            </a:r>
            <a:endParaRPr lang="nb-NO" sz="1800" dirty="0" smtClean="0">
              <a:solidFill>
                <a:srgbClr val="5F5F5F"/>
              </a:solidFill>
            </a:endParaRPr>
          </a:p>
          <a:p>
            <a:pPr lvl="2"/>
            <a:r>
              <a:rPr lang="nb-NO" sz="1600" dirty="0" err="1" smtClean="0">
                <a:solidFill>
                  <a:srgbClr val="5F5F5F"/>
                </a:solidFill>
              </a:rPr>
              <a:t>Communication</a:t>
            </a:r>
            <a:endParaRPr lang="nb-NO" sz="1600" dirty="0" smtClean="0">
              <a:solidFill>
                <a:srgbClr val="5F5F5F"/>
              </a:solidFill>
            </a:endParaRPr>
          </a:p>
          <a:p>
            <a:pPr lvl="3"/>
            <a:r>
              <a:rPr lang="nb-NO" sz="1000" dirty="0" err="1" smtClean="0">
                <a:solidFill>
                  <a:srgbClr val="5F5F5F"/>
                </a:solidFill>
              </a:rPr>
              <a:t>Use</a:t>
            </a:r>
            <a:r>
              <a:rPr lang="nb-NO" sz="1000" dirty="0" smtClean="0">
                <a:solidFill>
                  <a:srgbClr val="5F5F5F"/>
                </a:solidFill>
              </a:rPr>
              <a:t> TCP, </a:t>
            </a:r>
            <a:r>
              <a:rPr lang="nb-NO" sz="1000" dirty="0" err="1" smtClean="0">
                <a:solidFill>
                  <a:srgbClr val="5F5F5F"/>
                </a:solidFill>
              </a:rPr>
              <a:t>should</a:t>
            </a:r>
            <a:r>
              <a:rPr lang="nb-NO" sz="1000" dirty="0" smtClean="0">
                <a:solidFill>
                  <a:srgbClr val="5F5F5F"/>
                </a:solidFill>
              </a:rPr>
              <a:t> not be a problem</a:t>
            </a:r>
          </a:p>
          <a:p>
            <a:pPr lvl="2"/>
            <a:r>
              <a:rPr lang="nb-NO" sz="1600" dirty="0" err="1" smtClean="0">
                <a:solidFill>
                  <a:srgbClr val="5F5F5F"/>
                </a:solidFill>
              </a:rPr>
              <a:t>Process</a:t>
            </a:r>
            <a:endParaRPr lang="nb-NO" sz="1600" dirty="0" smtClean="0">
              <a:solidFill>
                <a:srgbClr val="5F5F5F"/>
              </a:solidFill>
            </a:endParaRPr>
          </a:p>
          <a:p>
            <a:pPr lvl="3"/>
            <a:r>
              <a:rPr lang="nb-NO" sz="1000" dirty="0" smtClean="0">
                <a:solidFill>
                  <a:srgbClr val="5F5F5F"/>
                </a:solidFill>
              </a:rPr>
              <a:t>No </a:t>
            </a:r>
            <a:r>
              <a:rPr lang="nb-NO" sz="1000" dirty="0" err="1" smtClean="0">
                <a:solidFill>
                  <a:srgbClr val="5F5F5F"/>
                </a:solidFill>
              </a:rPr>
              <a:t>detection</a:t>
            </a:r>
            <a:r>
              <a:rPr lang="nb-NO" sz="1000" dirty="0" smtClean="0">
                <a:solidFill>
                  <a:srgbClr val="5F5F5F"/>
                </a:solidFill>
              </a:rPr>
              <a:t> or </a:t>
            </a:r>
            <a:r>
              <a:rPr lang="nb-NO" sz="1000" dirty="0" err="1" smtClean="0">
                <a:solidFill>
                  <a:srgbClr val="5F5F5F"/>
                </a:solidFill>
              </a:rPr>
              <a:t>recovery</a:t>
            </a:r>
            <a:r>
              <a:rPr lang="nb-NO" sz="1000" dirty="0" smtClean="0">
                <a:solidFill>
                  <a:srgbClr val="5F5F5F"/>
                </a:solidFill>
              </a:rPr>
              <a:t> </a:t>
            </a:r>
            <a:r>
              <a:rPr lang="nb-NO" sz="1000" dirty="0" err="1" smtClean="0">
                <a:solidFill>
                  <a:srgbClr val="5F5F5F"/>
                </a:solidFill>
              </a:rPr>
              <a:t>model</a:t>
            </a:r>
            <a:r>
              <a:rPr lang="nb-NO" sz="1000" dirty="0" smtClean="0">
                <a:solidFill>
                  <a:srgbClr val="5F5F5F"/>
                </a:solidFill>
              </a:rPr>
              <a:t> </a:t>
            </a:r>
            <a:r>
              <a:rPr lang="nb-NO" sz="1000" dirty="0" err="1" smtClean="0">
                <a:solidFill>
                  <a:srgbClr val="5F5F5F"/>
                </a:solidFill>
              </a:rPr>
              <a:t>implemented</a:t>
            </a:r>
            <a:endParaRPr lang="nb-NO" sz="1000" dirty="0" smtClean="0">
              <a:solidFill>
                <a:srgbClr val="5F5F5F"/>
              </a:solidFill>
            </a:endParaRPr>
          </a:p>
          <a:p>
            <a:pPr lvl="1"/>
            <a:r>
              <a:rPr lang="nb-NO" sz="1800" dirty="0" smtClean="0">
                <a:solidFill>
                  <a:srgbClr val="5F5F5F"/>
                </a:solidFill>
              </a:rPr>
              <a:t>Timing </a:t>
            </a:r>
            <a:r>
              <a:rPr lang="nb-NO" sz="1800" dirty="0" err="1" smtClean="0">
                <a:solidFill>
                  <a:srgbClr val="5F5F5F"/>
                </a:solidFill>
              </a:rPr>
              <a:t>failures</a:t>
            </a:r>
            <a:endParaRPr lang="nb-NO" sz="1800" dirty="0" smtClean="0">
              <a:solidFill>
                <a:srgbClr val="5F5F5F"/>
              </a:solidFill>
            </a:endParaRPr>
          </a:p>
          <a:p>
            <a:pPr lvl="2"/>
            <a:r>
              <a:rPr lang="nb-NO" sz="1600" dirty="0" smtClean="0">
                <a:solidFill>
                  <a:srgbClr val="5F5F5F"/>
                </a:solidFill>
              </a:rPr>
              <a:t>Of </a:t>
            </a:r>
            <a:r>
              <a:rPr lang="nb-NO" sz="1600" dirty="0" err="1" smtClean="0">
                <a:solidFill>
                  <a:srgbClr val="5F5F5F"/>
                </a:solidFill>
              </a:rPr>
              <a:t>little</a:t>
            </a:r>
            <a:r>
              <a:rPr lang="nb-NO" sz="1600" dirty="0" smtClean="0">
                <a:solidFill>
                  <a:srgbClr val="5F5F5F"/>
                </a:solidFill>
              </a:rPr>
              <a:t> </a:t>
            </a:r>
            <a:r>
              <a:rPr lang="nb-NO" sz="1600" dirty="0" err="1" smtClean="0">
                <a:solidFill>
                  <a:srgbClr val="5F5F5F"/>
                </a:solidFill>
              </a:rPr>
              <a:t>concern</a:t>
            </a:r>
            <a:endParaRPr lang="nb-NO" sz="1600" dirty="0" smtClean="0">
              <a:solidFill>
                <a:srgbClr val="5F5F5F"/>
              </a:solidFill>
            </a:endParaRPr>
          </a:p>
          <a:p>
            <a:r>
              <a:rPr lang="nb-NO" sz="2000" dirty="0" err="1" smtClean="0"/>
              <a:t>Security-model</a:t>
            </a:r>
            <a:endParaRPr lang="nb-NO" sz="2000" dirty="0" smtClean="0"/>
          </a:p>
          <a:p>
            <a:pPr lvl="1"/>
            <a:r>
              <a:rPr lang="nb-NO" sz="1100" dirty="0" smtClean="0">
                <a:solidFill>
                  <a:srgbClr val="5F5F5F"/>
                </a:solidFill>
              </a:rPr>
              <a:t>Not </a:t>
            </a:r>
            <a:r>
              <a:rPr lang="nb-NO" sz="1100" dirty="0" err="1" smtClean="0">
                <a:solidFill>
                  <a:srgbClr val="5F5F5F"/>
                </a:solidFill>
              </a:rPr>
              <a:t>considered</a:t>
            </a:r>
            <a:endParaRPr lang="nb-NO" sz="1100" dirty="0" smtClean="0">
              <a:solidFill>
                <a:srgbClr val="5F5F5F"/>
              </a:solidFill>
            </a:endParaRPr>
          </a:p>
          <a:p>
            <a:endParaRPr lang="nb-NO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Distributed</a:t>
            </a:r>
            <a:r>
              <a:rPr lang="nb-NO" dirty="0"/>
              <a:t> </a:t>
            </a:r>
            <a:r>
              <a:rPr lang="nb-NO" dirty="0" err="1"/>
              <a:t>name</a:t>
            </a:r>
            <a:r>
              <a:rPr lang="nb-NO" dirty="0"/>
              <a:t> service (</a:t>
            </a:r>
            <a:r>
              <a:rPr lang="nb-NO" dirty="0" smtClean="0"/>
              <a:t>1/3)</a:t>
            </a:r>
            <a:endParaRPr lang="nb-NO" dirty="0"/>
          </a:p>
        </p:txBody>
      </p:sp>
      <p:sp>
        <p:nvSpPr>
          <p:cNvPr id="1187843" name="Rectangle 3"/>
          <p:cNvSpPr>
            <a:spLocks noChangeArrowheads="1"/>
          </p:cNvSpPr>
          <p:nvPr/>
        </p:nvSpPr>
        <p:spPr bwMode="auto">
          <a:xfrm>
            <a:off x="900113" y="2205038"/>
            <a:ext cx="2663825" cy="19431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nb-NO">
              <a:cs typeface="Arial" charset="0"/>
            </a:endParaRPr>
          </a:p>
        </p:txBody>
      </p:sp>
      <p:sp>
        <p:nvSpPr>
          <p:cNvPr id="1187844" name="Rectangle 4"/>
          <p:cNvSpPr>
            <a:spLocks noChangeArrowheads="1"/>
          </p:cNvSpPr>
          <p:nvPr/>
        </p:nvSpPr>
        <p:spPr bwMode="auto">
          <a:xfrm>
            <a:off x="1042988" y="2349500"/>
            <a:ext cx="936625" cy="1655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 err="1">
                <a:cs typeface="Arial" charset="0"/>
              </a:rPr>
              <a:t>Name</a:t>
            </a:r>
            <a:endParaRPr lang="nb-NO" sz="1800" dirty="0">
              <a:cs typeface="Arial" charset="0"/>
            </a:endParaRPr>
          </a:p>
          <a:p>
            <a:pPr algn="ctr" eaLnBrk="1" hangingPunct="1">
              <a:buNone/>
            </a:pPr>
            <a:r>
              <a:rPr lang="nb-NO" sz="1800" dirty="0">
                <a:cs typeface="Arial" charset="0"/>
              </a:rPr>
              <a:t>Service</a:t>
            </a:r>
          </a:p>
        </p:txBody>
      </p:sp>
      <p:sp>
        <p:nvSpPr>
          <p:cNvPr id="1187845" name="Freeform 5"/>
          <p:cNvSpPr>
            <a:spLocks/>
          </p:cNvSpPr>
          <p:nvPr/>
        </p:nvSpPr>
        <p:spPr bwMode="auto">
          <a:xfrm>
            <a:off x="1516063" y="3811588"/>
            <a:ext cx="989012" cy="892175"/>
          </a:xfrm>
          <a:custGeom>
            <a:avLst/>
            <a:gdLst/>
            <a:ahLst/>
            <a:cxnLst>
              <a:cxn ang="0">
                <a:pos x="623" y="210"/>
              </a:cxn>
              <a:cxn ang="0">
                <a:pos x="623" y="562"/>
              </a:cxn>
              <a:cxn ang="0">
                <a:pos x="7" y="562"/>
              </a:cxn>
              <a:cxn ang="0">
                <a:pos x="0" y="0"/>
              </a:cxn>
            </a:cxnLst>
            <a:rect l="0" t="0" r="r" b="b"/>
            <a:pathLst>
              <a:path w="623" h="562">
                <a:moveTo>
                  <a:pt x="623" y="210"/>
                </a:moveTo>
                <a:lnTo>
                  <a:pt x="623" y="562"/>
                </a:lnTo>
                <a:lnTo>
                  <a:pt x="7" y="562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187846" name="Text Box 6"/>
          <p:cNvSpPr txBox="1">
            <a:spLocks noChangeArrowheads="1"/>
          </p:cNvSpPr>
          <p:nvPr/>
        </p:nvSpPr>
        <p:spPr bwMode="auto">
          <a:xfrm>
            <a:off x="1476375" y="4797425"/>
            <a:ext cx="1043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nb-NO" sz="1800" dirty="0">
                <a:cs typeface="Arial" charset="0"/>
              </a:rPr>
              <a:t>Register</a:t>
            </a:r>
          </a:p>
        </p:txBody>
      </p:sp>
      <p:sp>
        <p:nvSpPr>
          <p:cNvPr id="1187847" name="Text Box 7"/>
          <p:cNvSpPr txBox="1">
            <a:spLocks noChangeArrowheads="1"/>
          </p:cNvSpPr>
          <p:nvPr/>
        </p:nvSpPr>
        <p:spPr bwMode="auto">
          <a:xfrm>
            <a:off x="2700338" y="2278063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nb-NO" sz="1800" dirty="0">
                <a:cs typeface="Arial" charset="0"/>
              </a:rPr>
              <a:t>Node</a:t>
            </a:r>
          </a:p>
        </p:txBody>
      </p:sp>
      <p:sp>
        <p:nvSpPr>
          <p:cNvPr id="1187848" name="Line 8"/>
          <p:cNvSpPr>
            <a:spLocks noChangeShapeType="1"/>
          </p:cNvSpPr>
          <p:nvPr/>
        </p:nvSpPr>
        <p:spPr bwMode="auto">
          <a:xfrm flipH="1">
            <a:off x="3563938" y="3068638"/>
            <a:ext cx="201771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187849" name="Text Box 9"/>
          <p:cNvSpPr txBox="1">
            <a:spLocks noChangeArrowheads="1"/>
          </p:cNvSpPr>
          <p:nvPr/>
        </p:nvSpPr>
        <p:spPr bwMode="auto">
          <a:xfrm>
            <a:off x="4140200" y="2636838"/>
            <a:ext cx="9284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nb-NO" sz="1800" dirty="0">
                <a:cs typeface="Arial" charset="0"/>
              </a:rPr>
              <a:t>Access</a:t>
            </a:r>
          </a:p>
        </p:txBody>
      </p:sp>
      <p:sp>
        <p:nvSpPr>
          <p:cNvPr id="1187850" name="Line 10"/>
          <p:cNvSpPr>
            <a:spLocks noChangeShapeType="1"/>
          </p:cNvSpPr>
          <p:nvPr/>
        </p:nvSpPr>
        <p:spPr bwMode="auto">
          <a:xfrm flipV="1">
            <a:off x="3563938" y="3284538"/>
            <a:ext cx="201771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187851" name="Text Box 11"/>
          <p:cNvSpPr txBox="1">
            <a:spLocks noChangeArrowheads="1"/>
          </p:cNvSpPr>
          <p:nvPr/>
        </p:nvSpPr>
        <p:spPr bwMode="auto">
          <a:xfrm>
            <a:off x="4068763" y="3357563"/>
            <a:ext cx="1043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nb-NO" sz="1800" dirty="0" err="1">
                <a:cs typeface="Arial" charset="0"/>
              </a:rPr>
              <a:t>Request</a:t>
            </a:r>
            <a:endParaRPr lang="nb-NO" sz="1800" dirty="0">
              <a:cs typeface="Arial" charset="0"/>
            </a:endParaRPr>
          </a:p>
        </p:txBody>
      </p:sp>
      <p:sp>
        <p:nvSpPr>
          <p:cNvPr id="1187852" name="Rectangle 12"/>
          <p:cNvSpPr>
            <a:spLocks noChangeArrowheads="1"/>
          </p:cNvSpPr>
          <p:nvPr/>
        </p:nvSpPr>
        <p:spPr bwMode="auto">
          <a:xfrm>
            <a:off x="5581650" y="2205038"/>
            <a:ext cx="2663825" cy="19431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nb-NO">
              <a:cs typeface="Arial" charset="0"/>
            </a:endParaRPr>
          </a:p>
        </p:txBody>
      </p:sp>
      <p:sp>
        <p:nvSpPr>
          <p:cNvPr id="1187853" name="Rectangle 13"/>
          <p:cNvSpPr>
            <a:spLocks noChangeArrowheads="1"/>
          </p:cNvSpPr>
          <p:nvPr/>
        </p:nvSpPr>
        <p:spPr bwMode="auto">
          <a:xfrm>
            <a:off x="5724525" y="2420938"/>
            <a:ext cx="936625" cy="16557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 err="1">
                <a:cs typeface="Arial" charset="0"/>
              </a:rPr>
              <a:t>Name</a:t>
            </a:r>
            <a:endParaRPr lang="nb-NO" sz="1800" dirty="0">
              <a:cs typeface="Arial" charset="0"/>
            </a:endParaRPr>
          </a:p>
          <a:p>
            <a:pPr algn="ctr" eaLnBrk="1" hangingPunct="1">
              <a:buNone/>
            </a:pPr>
            <a:r>
              <a:rPr lang="nb-NO" sz="1800" dirty="0">
                <a:cs typeface="Arial" charset="0"/>
              </a:rPr>
              <a:t>Service</a:t>
            </a:r>
          </a:p>
        </p:txBody>
      </p:sp>
      <p:sp>
        <p:nvSpPr>
          <p:cNvPr id="1187854" name="Freeform 14"/>
          <p:cNvSpPr>
            <a:spLocks/>
          </p:cNvSpPr>
          <p:nvPr/>
        </p:nvSpPr>
        <p:spPr bwMode="auto">
          <a:xfrm>
            <a:off x="6197600" y="3811588"/>
            <a:ext cx="989013" cy="892175"/>
          </a:xfrm>
          <a:custGeom>
            <a:avLst/>
            <a:gdLst/>
            <a:ahLst/>
            <a:cxnLst>
              <a:cxn ang="0">
                <a:pos x="623" y="210"/>
              </a:cxn>
              <a:cxn ang="0">
                <a:pos x="623" y="562"/>
              </a:cxn>
              <a:cxn ang="0">
                <a:pos x="7" y="562"/>
              </a:cxn>
              <a:cxn ang="0">
                <a:pos x="0" y="0"/>
              </a:cxn>
            </a:cxnLst>
            <a:rect l="0" t="0" r="r" b="b"/>
            <a:pathLst>
              <a:path w="623" h="562">
                <a:moveTo>
                  <a:pt x="623" y="210"/>
                </a:moveTo>
                <a:lnTo>
                  <a:pt x="623" y="562"/>
                </a:lnTo>
                <a:lnTo>
                  <a:pt x="7" y="562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187855" name="Text Box 15"/>
          <p:cNvSpPr txBox="1">
            <a:spLocks noChangeArrowheads="1"/>
          </p:cNvSpPr>
          <p:nvPr/>
        </p:nvSpPr>
        <p:spPr bwMode="auto">
          <a:xfrm>
            <a:off x="6156325" y="4797425"/>
            <a:ext cx="1043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nb-NO" sz="1800" dirty="0">
                <a:cs typeface="Arial" charset="0"/>
              </a:rPr>
              <a:t>Register</a:t>
            </a:r>
          </a:p>
        </p:txBody>
      </p:sp>
      <p:sp>
        <p:nvSpPr>
          <p:cNvPr id="1187856" name="Text Box 16"/>
          <p:cNvSpPr txBox="1">
            <a:spLocks noChangeArrowheads="1"/>
          </p:cNvSpPr>
          <p:nvPr/>
        </p:nvSpPr>
        <p:spPr bwMode="auto">
          <a:xfrm>
            <a:off x="7407801" y="2285992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nb-NO" sz="1800" dirty="0">
                <a:cs typeface="Arial" charset="0"/>
              </a:rPr>
              <a:t>Node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920432" y="1008734"/>
            <a:ext cx="1292740" cy="942976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nb-NO">
              <a:cs typeface="Arial" charset="0"/>
            </a:endParaRPr>
          </a:p>
        </p:txBody>
      </p:sp>
      <p:cxnSp>
        <p:nvCxnSpPr>
          <p:cNvPr id="20" name="Elbow Connector 19"/>
          <p:cNvCxnSpPr>
            <a:stCxn id="1187852" idx="0"/>
            <a:endCxn id="17" idx="3"/>
          </p:cNvCxnSpPr>
          <p:nvPr/>
        </p:nvCxnSpPr>
        <p:spPr bwMode="auto">
          <a:xfrm rot="16200000" flipV="1">
            <a:off x="5700960" y="992434"/>
            <a:ext cx="724816" cy="170039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6" name="Elbow Connector 25"/>
          <p:cNvCxnSpPr>
            <a:stCxn id="1187843" idx="0"/>
            <a:endCxn id="17" idx="1"/>
          </p:cNvCxnSpPr>
          <p:nvPr/>
        </p:nvCxnSpPr>
        <p:spPr bwMode="auto">
          <a:xfrm rot="5400000" flipH="1" flipV="1">
            <a:off x="2713821" y="998427"/>
            <a:ext cx="724816" cy="168840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4143373" y="1142985"/>
            <a:ext cx="857255" cy="5000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>
                <a:cs typeface="Arial" charset="0"/>
              </a:rPr>
              <a:t>Name</a:t>
            </a:r>
            <a:endParaRPr lang="nb-NO" sz="1100" dirty="0">
              <a:cs typeface="Arial" charset="0"/>
            </a:endParaRPr>
          </a:p>
          <a:p>
            <a:pPr algn="ctr" eaLnBrk="1" hangingPunct="1">
              <a:buNone/>
            </a:pPr>
            <a:r>
              <a:rPr lang="nb-NO" sz="1100" dirty="0">
                <a:cs typeface="Arial" charset="0"/>
              </a:rPr>
              <a:t>Service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349060" y="1668928"/>
            <a:ext cx="5229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nb-NO" sz="1100" dirty="0">
                <a:cs typeface="Arial" charset="0"/>
              </a:rPr>
              <a:t>Node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572132" y="1071546"/>
            <a:ext cx="1043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nb-NO" sz="1800" dirty="0">
                <a:cs typeface="Arial" charset="0"/>
              </a:rPr>
              <a:t>Register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2571736" y="1071546"/>
            <a:ext cx="1043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nb-NO" sz="1800" dirty="0">
                <a:cs typeface="Arial" charset="0"/>
              </a:rPr>
              <a:t>Register</a:t>
            </a:r>
          </a:p>
        </p:txBody>
      </p:sp>
    </p:spTree>
    <p:custDataLst>
      <p:tags r:id="rId1"/>
    </p:custDataLst>
  </p:cSld>
  <p:clrMapOvr>
    <a:masterClrMapping/>
  </p:clrMapOvr>
  <p:transition advTm="89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45" grpId="0" animBg="1"/>
      <p:bldP spid="1187846" grpId="0"/>
      <p:bldP spid="1187848" grpId="0" animBg="1"/>
      <p:bldP spid="1187849" grpId="0"/>
      <p:bldP spid="1187850" grpId="0" animBg="1"/>
      <p:bldP spid="1187851" grpId="0"/>
      <p:bldP spid="1187854" grpId="0" animBg="1"/>
      <p:bldP spid="1187855" grpId="0"/>
      <p:bldP spid="17" grpId="0" animBg="1"/>
      <p:bldP spid="17" grpId="1" animBg="1"/>
      <p:bldP spid="28" grpId="0" animBg="1"/>
      <p:bldP spid="28" grpId="1" animBg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ChangeArrowheads="1"/>
          </p:cNvSpPr>
          <p:nvPr/>
        </p:nvSpPr>
        <p:spPr bwMode="auto">
          <a:xfrm>
            <a:off x="179388" y="2276475"/>
            <a:ext cx="4248150" cy="39592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nb-NO" sz="1800"/>
          </a:p>
        </p:txBody>
      </p:sp>
      <p:sp>
        <p:nvSpPr>
          <p:cNvPr id="1188867" name="Rectangle 3"/>
          <p:cNvSpPr>
            <a:spLocks noChangeArrowheads="1"/>
          </p:cNvSpPr>
          <p:nvPr/>
        </p:nvSpPr>
        <p:spPr bwMode="auto">
          <a:xfrm>
            <a:off x="2627313" y="3068638"/>
            <a:ext cx="1727200" cy="3095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nb-NO" sz="1800"/>
          </a:p>
        </p:txBody>
      </p:sp>
      <p:sp>
        <p:nvSpPr>
          <p:cNvPr id="1188868" name="Rectangle 4"/>
          <p:cNvSpPr>
            <a:spLocks noChangeArrowheads="1"/>
          </p:cNvSpPr>
          <p:nvPr/>
        </p:nvSpPr>
        <p:spPr bwMode="auto">
          <a:xfrm>
            <a:off x="252413" y="3571875"/>
            <a:ext cx="1150937" cy="2592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nb-NO" sz="1800"/>
          </a:p>
        </p:txBody>
      </p:sp>
      <p:sp>
        <p:nvSpPr>
          <p:cNvPr id="1188869" name="Rectangle 5"/>
          <p:cNvSpPr>
            <a:spLocks noChangeArrowheads="1"/>
          </p:cNvSpPr>
          <p:nvPr/>
        </p:nvSpPr>
        <p:spPr bwMode="auto">
          <a:xfrm>
            <a:off x="1403350" y="3571875"/>
            <a:ext cx="1150938" cy="2592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nb-NO" sz="1800"/>
          </a:p>
        </p:txBody>
      </p:sp>
      <p:sp>
        <p:nvSpPr>
          <p:cNvPr id="1188870" name="Rectangle 6"/>
          <p:cNvSpPr>
            <a:spLocks noChangeArrowheads="1"/>
          </p:cNvSpPr>
          <p:nvPr/>
        </p:nvSpPr>
        <p:spPr bwMode="auto">
          <a:xfrm>
            <a:off x="252413" y="2636838"/>
            <a:ext cx="2303462" cy="4318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 err="1">
                <a:cs typeface="Arial" charset="0"/>
              </a:rPr>
              <a:t>Name</a:t>
            </a:r>
            <a:r>
              <a:rPr lang="nb-NO" sz="1800" dirty="0">
                <a:cs typeface="Arial" charset="0"/>
              </a:rPr>
              <a:t> service</a:t>
            </a:r>
          </a:p>
        </p:txBody>
      </p:sp>
      <p:sp>
        <p:nvSpPr>
          <p:cNvPr id="1188871" name="Rectangle 7"/>
          <p:cNvSpPr>
            <a:spLocks noChangeArrowheads="1"/>
          </p:cNvSpPr>
          <p:nvPr/>
        </p:nvSpPr>
        <p:spPr bwMode="auto">
          <a:xfrm>
            <a:off x="252413" y="3068638"/>
            <a:ext cx="1150937" cy="5032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>
                <a:cs typeface="Arial" charset="0"/>
              </a:rPr>
              <a:t>Home </a:t>
            </a:r>
          </a:p>
          <a:p>
            <a:pPr algn="ctr" eaLnBrk="1" hangingPunct="1">
              <a:buNone/>
            </a:pPr>
            <a:r>
              <a:rPr lang="nb-NO" sz="1050" dirty="0" err="1">
                <a:cs typeface="Arial" charset="0"/>
              </a:rPr>
              <a:t>address</a:t>
            </a:r>
            <a:endParaRPr lang="nb-NO" sz="1050" dirty="0">
              <a:cs typeface="Arial" charset="0"/>
            </a:endParaRPr>
          </a:p>
        </p:txBody>
      </p:sp>
      <p:sp>
        <p:nvSpPr>
          <p:cNvPr id="1188872" name="Rectangle 8"/>
          <p:cNvSpPr>
            <a:spLocks noChangeArrowheads="1"/>
          </p:cNvSpPr>
          <p:nvPr/>
        </p:nvSpPr>
        <p:spPr bwMode="auto">
          <a:xfrm>
            <a:off x="1403350" y="3068638"/>
            <a:ext cx="1150938" cy="5032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 err="1">
                <a:cs typeface="Arial" charset="0"/>
              </a:rPr>
              <a:t>Care-of</a:t>
            </a:r>
            <a:endParaRPr lang="nb-NO" sz="1050" dirty="0">
              <a:cs typeface="Arial" charset="0"/>
            </a:endParaRPr>
          </a:p>
          <a:p>
            <a:pPr algn="ctr" eaLnBrk="1" hangingPunct="1">
              <a:buNone/>
            </a:pPr>
            <a:r>
              <a:rPr lang="nb-NO" sz="1050" dirty="0" err="1">
                <a:cs typeface="Arial" charset="0"/>
              </a:rPr>
              <a:t>address</a:t>
            </a:r>
            <a:endParaRPr lang="nb-NO" sz="1050" dirty="0">
              <a:cs typeface="Arial" charset="0"/>
            </a:endParaRPr>
          </a:p>
        </p:txBody>
      </p:sp>
      <p:sp>
        <p:nvSpPr>
          <p:cNvPr id="1188873" name="Rectangle 9"/>
          <p:cNvSpPr>
            <a:spLocks noChangeArrowheads="1"/>
          </p:cNvSpPr>
          <p:nvPr/>
        </p:nvSpPr>
        <p:spPr bwMode="auto">
          <a:xfrm>
            <a:off x="252413" y="3644900"/>
            <a:ext cx="1150937" cy="50323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 err="1">
                <a:cs typeface="Arial" charset="0"/>
              </a:rPr>
              <a:t>obj-id</a:t>
            </a:r>
            <a:endParaRPr lang="nb-NO" sz="1050" dirty="0">
              <a:cs typeface="Arial" charset="0"/>
            </a:endParaRPr>
          </a:p>
        </p:txBody>
      </p:sp>
      <p:sp>
        <p:nvSpPr>
          <p:cNvPr id="1188874" name="Rectangle 10"/>
          <p:cNvSpPr>
            <a:spLocks noChangeArrowheads="1"/>
          </p:cNvSpPr>
          <p:nvPr/>
        </p:nvSpPr>
        <p:spPr bwMode="auto">
          <a:xfrm>
            <a:off x="252413" y="4219575"/>
            <a:ext cx="1150937" cy="50323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 err="1">
                <a:cs typeface="Arial" charset="0"/>
              </a:rPr>
              <a:t>obj-id</a:t>
            </a:r>
            <a:endParaRPr lang="nb-NO" sz="1050" dirty="0">
              <a:cs typeface="Arial" charset="0"/>
            </a:endParaRPr>
          </a:p>
        </p:txBody>
      </p:sp>
      <p:sp>
        <p:nvSpPr>
          <p:cNvPr id="1188875" name="Rectangle 11"/>
          <p:cNvSpPr>
            <a:spLocks noChangeArrowheads="1"/>
          </p:cNvSpPr>
          <p:nvPr/>
        </p:nvSpPr>
        <p:spPr bwMode="auto">
          <a:xfrm>
            <a:off x="4778375" y="3643313"/>
            <a:ext cx="1150938" cy="50323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>
                <a:cs typeface="Arial" charset="0"/>
              </a:rPr>
              <a:t>obj-id</a:t>
            </a:r>
          </a:p>
        </p:txBody>
      </p:sp>
      <p:sp>
        <p:nvSpPr>
          <p:cNvPr id="1188876" name="Rectangle 12"/>
          <p:cNvSpPr>
            <a:spLocks noChangeArrowheads="1"/>
          </p:cNvSpPr>
          <p:nvPr/>
        </p:nvSpPr>
        <p:spPr bwMode="auto">
          <a:xfrm>
            <a:off x="2700338" y="3140075"/>
            <a:ext cx="1584325" cy="136842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>
                <a:cs typeface="Arial" charset="0"/>
              </a:rPr>
              <a:t>MMOG </a:t>
            </a:r>
            <a:r>
              <a:rPr lang="nb-NO" sz="1800" dirty="0" err="1">
                <a:cs typeface="Arial" charset="0"/>
              </a:rPr>
              <a:t>Object</a:t>
            </a:r>
            <a:endParaRPr lang="nb-NO" sz="1800" dirty="0">
              <a:cs typeface="Arial" charset="0"/>
            </a:endParaRPr>
          </a:p>
          <a:p>
            <a:pPr algn="ctr" eaLnBrk="1" hangingPunct="1">
              <a:buNone/>
            </a:pPr>
            <a:endParaRPr lang="nb-NO" sz="1800" dirty="0">
              <a:cs typeface="Arial" charset="0"/>
            </a:endParaRPr>
          </a:p>
          <a:p>
            <a:pPr algn="ctr" eaLnBrk="1" hangingPunct="1">
              <a:buNone/>
            </a:pPr>
            <a:endParaRPr lang="nb-NO" sz="1800" dirty="0">
              <a:cs typeface="Arial" charset="0"/>
            </a:endParaRPr>
          </a:p>
          <a:p>
            <a:pPr algn="ctr" eaLnBrk="1" hangingPunct="1">
              <a:buNone/>
            </a:pPr>
            <a:endParaRPr lang="nb-NO" sz="1800" dirty="0">
              <a:cs typeface="Arial" charset="0"/>
            </a:endParaRPr>
          </a:p>
        </p:txBody>
      </p:sp>
      <p:sp>
        <p:nvSpPr>
          <p:cNvPr id="1188877" name="Rectangle 13"/>
          <p:cNvSpPr>
            <a:spLocks noChangeArrowheads="1"/>
          </p:cNvSpPr>
          <p:nvPr/>
        </p:nvSpPr>
        <p:spPr bwMode="auto">
          <a:xfrm>
            <a:off x="2771775" y="3716338"/>
            <a:ext cx="1439863" cy="71913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 err="1">
                <a:cs typeface="Arial" charset="0"/>
              </a:rPr>
              <a:t>Reference</a:t>
            </a:r>
            <a:endParaRPr lang="nb-NO" sz="1050" dirty="0">
              <a:cs typeface="Arial" charset="0"/>
            </a:endParaRPr>
          </a:p>
          <a:p>
            <a:pPr algn="ctr" eaLnBrk="1" hangingPunct="1">
              <a:buNone/>
            </a:pPr>
            <a:r>
              <a:rPr lang="nb-NO" sz="1050" dirty="0">
                <a:cs typeface="Arial" charset="0"/>
              </a:rPr>
              <a:t>To MMOG</a:t>
            </a:r>
          </a:p>
          <a:p>
            <a:pPr algn="ctr" eaLnBrk="1" hangingPunct="1">
              <a:buNone/>
            </a:pPr>
            <a:r>
              <a:rPr lang="nb-NO" sz="1050" dirty="0" err="1">
                <a:cs typeface="Arial" charset="0"/>
              </a:rPr>
              <a:t>Object</a:t>
            </a:r>
            <a:endParaRPr lang="nb-NO" sz="1050" dirty="0">
              <a:cs typeface="Arial" charset="0"/>
            </a:endParaRPr>
          </a:p>
        </p:txBody>
      </p:sp>
      <p:sp>
        <p:nvSpPr>
          <p:cNvPr id="1188879" name="Rectangle 15"/>
          <p:cNvSpPr>
            <a:spLocks noChangeArrowheads="1"/>
          </p:cNvSpPr>
          <p:nvPr/>
        </p:nvSpPr>
        <p:spPr bwMode="auto">
          <a:xfrm>
            <a:off x="4716463" y="2276475"/>
            <a:ext cx="4248150" cy="39592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nb-NO" sz="1800"/>
          </a:p>
        </p:txBody>
      </p:sp>
      <p:sp>
        <p:nvSpPr>
          <p:cNvPr id="1188880" name="Rectangle 16"/>
          <p:cNvSpPr>
            <a:spLocks noChangeArrowheads="1"/>
          </p:cNvSpPr>
          <p:nvPr/>
        </p:nvSpPr>
        <p:spPr bwMode="auto">
          <a:xfrm>
            <a:off x="7164388" y="3068638"/>
            <a:ext cx="1727200" cy="3095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nb-NO" sz="1800"/>
          </a:p>
        </p:txBody>
      </p:sp>
      <p:sp>
        <p:nvSpPr>
          <p:cNvPr id="1188881" name="Rectangle 17"/>
          <p:cNvSpPr>
            <a:spLocks noChangeArrowheads="1"/>
          </p:cNvSpPr>
          <p:nvPr/>
        </p:nvSpPr>
        <p:spPr bwMode="auto">
          <a:xfrm>
            <a:off x="4789488" y="3571875"/>
            <a:ext cx="1150937" cy="2592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nb-NO" sz="1800"/>
          </a:p>
        </p:txBody>
      </p:sp>
      <p:sp>
        <p:nvSpPr>
          <p:cNvPr id="1188882" name="Rectangle 18"/>
          <p:cNvSpPr>
            <a:spLocks noChangeArrowheads="1"/>
          </p:cNvSpPr>
          <p:nvPr/>
        </p:nvSpPr>
        <p:spPr bwMode="auto">
          <a:xfrm>
            <a:off x="5940425" y="3571875"/>
            <a:ext cx="1150938" cy="2592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nb-NO" sz="1800"/>
          </a:p>
        </p:txBody>
      </p:sp>
      <p:sp>
        <p:nvSpPr>
          <p:cNvPr id="1188883" name="Rectangle 19"/>
          <p:cNvSpPr>
            <a:spLocks noChangeArrowheads="1"/>
          </p:cNvSpPr>
          <p:nvPr/>
        </p:nvSpPr>
        <p:spPr bwMode="auto">
          <a:xfrm>
            <a:off x="4789488" y="2636838"/>
            <a:ext cx="2303462" cy="4318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 err="1" smtClean="0">
                <a:cs typeface="Arial" charset="0"/>
              </a:rPr>
              <a:t>Name</a:t>
            </a:r>
            <a:r>
              <a:rPr lang="nb-NO" sz="1800" dirty="0" smtClean="0">
                <a:cs typeface="Arial" charset="0"/>
              </a:rPr>
              <a:t> </a:t>
            </a:r>
            <a:r>
              <a:rPr lang="nb-NO" sz="1800" dirty="0">
                <a:cs typeface="Arial" charset="0"/>
              </a:rPr>
              <a:t>service</a:t>
            </a:r>
          </a:p>
        </p:txBody>
      </p:sp>
      <p:sp>
        <p:nvSpPr>
          <p:cNvPr id="1188884" name="Rectangle 20"/>
          <p:cNvSpPr>
            <a:spLocks noChangeArrowheads="1"/>
          </p:cNvSpPr>
          <p:nvPr/>
        </p:nvSpPr>
        <p:spPr bwMode="auto">
          <a:xfrm>
            <a:off x="4789488" y="3068638"/>
            <a:ext cx="1150937" cy="5032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>
                <a:cs typeface="Arial" charset="0"/>
              </a:rPr>
              <a:t>Home </a:t>
            </a:r>
          </a:p>
          <a:p>
            <a:pPr algn="ctr" eaLnBrk="1" hangingPunct="1">
              <a:buNone/>
            </a:pPr>
            <a:r>
              <a:rPr lang="nb-NO" sz="1050" dirty="0" err="1">
                <a:cs typeface="Arial" charset="0"/>
              </a:rPr>
              <a:t>address</a:t>
            </a:r>
            <a:endParaRPr lang="nb-NO" sz="1050" dirty="0">
              <a:cs typeface="Arial" charset="0"/>
            </a:endParaRPr>
          </a:p>
        </p:txBody>
      </p:sp>
      <p:sp>
        <p:nvSpPr>
          <p:cNvPr id="1188885" name="Rectangle 21"/>
          <p:cNvSpPr>
            <a:spLocks noChangeArrowheads="1"/>
          </p:cNvSpPr>
          <p:nvPr/>
        </p:nvSpPr>
        <p:spPr bwMode="auto">
          <a:xfrm>
            <a:off x="5940425" y="3068638"/>
            <a:ext cx="1150938" cy="5032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 err="1">
                <a:cs typeface="Arial" charset="0"/>
              </a:rPr>
              <a:t>Care-of</a:t>
            </a:r>
            <a:endParaRPr lang="nb-NO" sz="1050" dirty="0">
              <a:cs typeface="Arial" charset="0"/>
            </a:endParaRPr>
          </a:p>
          <a:p>
            <a:pPr algn="ctr" eaLnBrk="1" hangingPunct="1">
              <a:buNone/>
            </a:pPr>
            <a:r>
              <a:rPr lang="nb-NO" sz="1050" dirty="0" err="1">
                <a:cs typeface="Arial" charset="0"/>
              </a:rPr>
              <a:t>address</a:t>
            </a:r>
            <a:endParaRPr lang="nb-NO" sz="1050" dirty="0">
              <a:cs typeface="Arial" charset="0"/>
            </a:endParaRPr>
          </a:p>
        </p:txBody>
      </p:sp>
      <p:sp>
        <p:nvSpPr>
          <p:cNvPr id="1188887" name="Rectangle 23"/>
          <p:cNvSpPr>
            <a:spLocks noChangeArrowheads="1"/>
          </p:cNvSpPr>
          <p:nvPr/>
        </p:nvSpPr>
        <p:spPr bwMode="auto">
          <a:xfrm>
            <a:off x="395288" y="849313"/>
            <a:ext cx="1944687" cy="43338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 err="1">
                <a:cs typeface="Arial" charset="0"/>
              </a:rPr>
              <a:t>Hostname</a:t>
            </a:r>
            <a:endParaRPr lang="nb-NO" sz="1800" dirty="0">
              <a:cs typeface="Arial" charset="0"/>
            </a:endParaRPr>
          </a:p>
        </p:txBody>
      </p:sp>
      <p:sp>
        <p:nvSpPr>
          <p:cNvPr id="1188888" name="Rectangle 24"/>
          <p:cNvSpPr>
            <a:spLocks noChangeArrowheads="1"/>
          </p:cNvSpPr>
          <p:nvPr/>
        </p:nvSpPr>
        <p:spPr bwMode="auto">
          <a:xfrm>
            <a:off x="2339975" y="849313"/>
            <a:ext cx="935038" cy="4318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>
                <a:cs typeface="Arial" charset="0"/>
              </a:rPr>
              <a:t>Port</a:t>
            </a:r>
          </a:p>
        </p:txBody>
      </p:sp>
      <p:sp>
        <p:nvSpPr>
          <p:cNvPr id="1188889" name="Rectangle 25"/>
          <p:cNvSpPr>
            <a:spLocks noChangeArrowheads="1"/>
          </p:cNvSpPr>
          <p:nvPr/>
        </p:nvSpPr>
        <p:spPr bwMode="auto">
          <a:xfrm>
            <a:off x="3275013" y="849313"/>
            <a:ext cx="5400675" cy="4318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 err="1">
                <a:cs typeface="Arial" charset="0"/>
              </a:rPr>
              <a:t>Local</a:t>
            </a:r>
            <a:r>
              <a:rPr lang="nb-NO" sz="1800" dirty="0">
                <a:cs typeface="Arial" charset="0"/>
              </a:rPr>
              <a:t> </a:t>
            </a:r>
            <a:r>
              <a:rPr lang="nb-NO" sz="1800" dirty="0" err="1">
                <a:cs typeface="Arial" charset="0"/>
              </a:rPr>
              <a:t>identifier</a:t>
            </a:r>
            <a:endParaRPr lang="nb-NO" sz="1800" dirty="0">
              <a:cs typeface="Arial" charset="0"/>
            </a:endParaRPr>
          </a:p>
        </p:txBody>
      </p:sp>
      <p:sp>
        <p:nvSpPr>
          <p:cNvPr id="1188890" name="Rectangle 26"/>
          <p:cNvSpPr>
            <a:spLocks noChangeArrowheads="1"/>
          </p:cNvSpPr>
          <p:nvPr/>
        </p:nvSpPr>
        <p:spPr bwMode="auto">
          <a:xfrm>
            <a:off x="3275013" y="1281113"/>
            <a:ext cx="1441450" cy="4318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 err="1">
                <a:cs typeface="Arial" charset="0"/>
              </a:rPr>
              <a:t>Object</a:t>
            </a:r>
            <a:r>
              <a:rPr lang="nb-NO" sz="1800" dirty="0">
                <a:cs typeface="Arial" charset="0"/>
              </a:rPr>
              <a:t> ID</a:t>
            </a:r>
          </a:p>
        </p:txBody>
      </p:sp>
      <p:sp>
        <p:nvSpPr>
          <p:cNvPr id="1188891" name="Rectangle 27"/>
          <p:cNvSpPr>
            <a:spLocks noChangeArrowheads="1"/>
          </p:cNvSpPr>
          <p:nvPr/>
        </p:nvSpPr>
        <p:spPr bwMode="auto">
          <a:xfrm>
            <a:off x="4714875" y="1281113"/>
            <a:ext cx="1368425" cy="4318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>
                <a:cs typeface="Arial" charset="0"/>
              </a:rPr>
              <a:t>Timestamp</a:t>
            </a:r>
          </a:p>
        </p:txBody>
      </p:sp>
      <p:sp>
        <p:nvSpPr>
          <p:cNvPr id="1188892" name="Rectangle 28"/>
          <p:cNvSpPr>
            <a:spLocks noChangeArrowheads="1"/>
          </p:cNvSpPr>
          <p:nvPr/>
        </p:nvSpPr>
        <p:spPr bwMode="auto">
          <a:xfrm>
            <a:off x="6083300" y="1281113"/>
            <a:ext cx="2592388" cy="4318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 err="1">
                <a:cs typeface="Arial" charset="0"/>
              </a:rPr>
              <a:t>Pseudorandom</a:t>
            </a:r>
            <a:r>
              <a:rPr lang="nb-NO" sz="1800" dirty="0">
                <a:cs typeface="Arial" charset="0"/>
              </a:rPr>
              <a:t> </a:t>
            </a:r>
            <a:r>
              <a:rPr lang="nb-NO" sz="1800" dirty="0" err="1">
                <a:cs typeface="Arial" charset="0"/>
              </a:rPr>
              <a:t>number</a:t>
            </a:r>
            <a:endParaRPr lang="nb-NO" sz="1800" dirty="0">
              <a:cs typeface="Arial" charset="0"/>
            </a:endParaRPr>
          </a:p>
        </p:txBody>
      </p:sp>
      <p:sp>
        <p:nvSpPr>
          <p:cNvPr id="1188893" name="Rectangle 29"/>
          <p:cNvSpPr>
            <a:spLocks noChangeArrowheads="1"/>
          </p:cNvSpPr>
          <p:nvPr/>
        </p:nvSpPr>
        <p:spPr bwMode="auto">
          <a:xfrm>
            <a:off x="3275013" y="1712913"/>
            <a:ext cx="14414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>
                <a:cs typeface="Arial" charset="0"/>
              </a:rPr>
              <a:t>10</a:t>
            </a:r>
          </a:p>
        </p:txBody>
      </p:sp>
      <p:sp>
        <p:nvSpPr>
          <p:cNvPr id="1188894" name="Rectangle 30"/>
          <p:cNvSpPr>
            <a:spLocks noChangeArrowheads="1"/>
          </p:cNvSpPr>
          <p:nvPr/>
        </p:nvSpPr>
        <p:spPr bwMode="auto">
          <a:xfrm>
            <a:off x="4714875" y="1712913"/>
            <a:ext cx="13684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>
                <a:cs typeface="Arial" charset="0"/>
              </a:rPr>
              <a:t>1177592420</a:t>
            </a:r>
          </a:p>
        </p:txBody>
      </p:sp>
      <p:sp>
        <p:nvSpPr>
          <p:cNvPr id="1188895" name="Rectangle 31"/>
          <p:cNvSpPr>
            <a:spLocks noChangeArrowheads="1"/>
          </p:cNvSpPr>
          <p:nvPr/>
        </p:nvSpPr>
        <p:spPr bwMode="auto">
          <a:xfrm>
            <a:off x="6083300" y="1712913"/>
            <a:ext cx="259238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>
                <a:cs typeface="Arial" charset="0"/>
              </a:rPr>
              <a:t>61698791237</a:t>
            </a:r>
          </a:p>
        </p:txBody>
      </p:sp>
      <p:sp>
        <p:nvSpPr>
          <p:cNvPr id="1188896" name="Rectangle 32"/>
          <p:cNvSpPr>
            <a:spLocks noChangeArrowheads="1"/>
          </p:cNvSpPr>
          <p:nvPr/>
        </p:nvSpPr>
        <p:spPr bwMode="auto">
          <a:xfrm>
            <a:off x="2339975" y="1281113"/>
            <a:ext cx="935038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>
                <a:cs typeface="Arial" charset="0"/>
              </a:rPr>
              <a:t>1337</a:t>
            </a:r>
          </a:p>
        </p:txBody>
      </p:sp>
      <p:sp>
        <p:nvSpPr>
          <p:cNvPr id="1188897" name="Rectangle 33"/>
          <p:cNvSpPr>
            <a:spLocks noChangeArrowheads="1"/>
          </p:cNvSpPr>
          <p:nvPr/>
        </p:nvSpPr>
        <p:spPr bwMode="auto">
          <a:xfrm>
            <a:off x="395288" y="1281113"/>
            <a:ext cx="1944687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>
                <a:cs typeface="Arial" charset="0"/>
              </a:rPr>
              <a:t>192.168.1.10</a:t>
            </a:r>
          </a:p>
        </p:txBody>
      </p:sp>
      <p:sp>
        <p:nvSpPr>
          <p:cNvPr id="1188898" name="Text Box 34"/>
          <p:cNvSpPr txBox="1">
            <a:spLocks noChangeArrowheads="1"/>
          </p:cNvSpPr>
          <p:nvPr/>
        </p:nvSpPr>
        <p:spPr bwMode="auto">
          <a:xfrm>
            <a:off x="3635375" y="2276475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nb-NO" sz="1800" dirty="0">
                <a:cs typeface="Arial" charset="0"/>
              </a:rPr>
              <a:t>Node</a:t>
            </a:r>
          </a:p>
        </p:txBody>
      </p:sp>
      <p:sp>
        <p:nvSpPr>
          <p:cNvPr id="1188899" name="Text Box 35"/>
          <p:cNvSpPr txBox="1">
            <a:spLocks noChangeArrowheads="1"/>
          </p:cNvSpPr>
          <p:nvPr/>
        </p:nvSpPr>
        <p:spPr bwMode="auto">
          <a:xfrm>
            <a:off x="8243888" y="2276475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nb-NO" sz="1800" dirty="0">
                <a:cs typeface="Arial" charset="0"/>
              </a:rPr>
              <a:t>Node</a:t>
            </a:r>
          </a:p>
        </p:txBody>
      </p:sp>
      <p:sp>
        <p:nvSpPr>
          <p:cNvPr id="1188901" name="Text Box 37"/>
          <p:cNvSpPr txBox="1">
            <a:spLocks noChangeArrowheads="1"/>
          </p:cNvSpPr>
          <p:nvPr/>
        </p:nvSpPr>
        <p:spPr bwMode="auto">
          <a:xfrm>
            <a:off x="2627313" y="5803900"/>
            <a:ext cx="1657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None/>
            </a:pPr>
            <a:r>
              <a:rPr lang="nb-NO" sz="1800" dirty="0" err="1" smtClean="0">
                <a:cs typeface="Arial" charset="0"/>
              </a:rPr>
              <a:t>Local</a:t>
            </a:r>
            <a:r>
              <a:rPr lang="nb-NO" sz="1800" dirty="0" smtClean="0">
                <a:cs typeface="Arial" charset="0"/>
              </a:rPr>
              <a:t> </a:t>
            </a:r>
            <a:r>
              <a:rPr lang="nb-NO" sz="1800" dirty="0" err="1">
                <a:cs typeface="Arial" charset="0"/>
              </a:rPr>
              <a:t>memory</a:t>
            </a:r>
            <a:endParaRPr lang="nb-NO" sz="1800" dirty="0">
              <a:cs typeface="Arial" charset="0"/>
            </a:endParaRPr>
          </a:p>
        </p:txBody>
      </p:sp>
      <p:sp>
        <p:nvSpPr>
          <p:cNvPr id="1188902" name="Text Box 38"/>
          <p:cNvSpPr txBox="1">
            <a:spLocks noChangeArrowheads="1"/>
          </p:cNvSpPr>
          <p:nvPr/>
        </p:nvSpPr>
        <p:spPr bwMode="auto">
          <a:xfrm>
            <a:off x="7164388" y="5803900"/>
            <a:ext cx="1657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None/>
            </a:pPr>
            <a:r>
              <a:rPr lang="nb-NO" sz="1800" dirty="0" err="1">
                <a:cs typeface="Arial" charset="0"/>
              </a:rPr>
              <a:t>Local</a:t>
            </a:r>
            <a:r>
              <a:rPr lang="nb-NO" sz="1800" dirty="0">
                <a:cs typeface="Arial" charset="0"/>
              </a:rPr>
              <a:t> </a:t>
            </a:r>
            <a:r>
              <a:rPr lang="nb-NO" sz="1800" dirty="0" err="1">
                <a:cs typeface="Arial" charset="0"/>
              </a:rPr>
              <a:t>memory</a:t>
            </a:r>
            <a:endParaRPr lang="nb-NO" sz="1800" dirty="0">
              <a:cs typeface="Arial" charset="0"/>
            </a:endParaRPr>
          </a:p>
        </p:txBody>
      </p:sp>
      <p:sp>
        <p:nvSpPr>
          <p:cNvPr id="1188903" name="Line 39"/>
          <p:cNvSpPr>
            <a:spLocks noChangeShapeType="1"/>
          </p:cNvSpPr>
          <p:nvPr/>
        </p:nvSpPr>
        <p:spPr bwMode="auto">
          <a:xfrm flipH="1">
            <a:off x="1258888" y="4221163"/>
            <a:ext cx="1728787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nb-NO" sz="1800"/>
          </a:p>
        </p:txBody>
      </p:sp>
      <p:sp>
        <p:nvSpPr>
          <p:cNvPr id="1188878" name="Rectangle 14"/>
          <p:cNvSpPr>
            <a:spLocks noChangeArrowheads="1"/>
          </p:cNvSpPr>
          <p:nvPr/>
        </p:nvSpPr>
        <p:spPr bwMode="auto">
          <a:xfrm>
            <a:off x="2700338" y="4579938"/>
            <a:ext cx="1584325" cy="10080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>
                <a:cs typeface="Arial" charset="0"/>
              </a:rPr>
              <a:t>MMOG</a:t>
            </a:r>
          </a:p>
          <a:p>
            <a:pPr algn="ctr" eaLnBrk="1" hangingPunct="1">
              <a:buNone/>
            </a:pPr>
            <a:r>
              <a:rPr lang="nb-NO" sz="1800" dirty="0" err="1">
                <a:cs typeface="Arial" charset="0"/>
              </a:rPr>
              <a:t>Object</a:t>
            </a:r>
            <a:endParaRPr lang="nb-NO" sz="1800" dirty="0">
              <a:cs typeface="Arial" charset="0"/>
            </a:endParaRPr>
          </a:p>
        </p:txBody>
      </p:sp>
      <p:sp>
        <p:nvSpPr>
          <p:cNvPr id="1188886" name="Rectangle 22"/>
          <p:cNvSpPr>
            <a:spLocks noChangeArrowheads="1"/>
          </p:cNvSpPr>
          <p:nvPr/>
        </p:nvSpPr>
        <p:spPr bwMode="auto">
          <a:xfrm>
            <a:off x="4789488" y="3644900"/>
            <a:ext cx="1150937" cy="50323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 err="1">
                <a:cs typeface="Arial" charset="0"/>
              </a:rPr>
              <a:t>obj-id</a:t>
            </a:r>
            <a:endParaRPr lang="nb-NO" sz="1050" dirty="0">
              <a:cs typeface="Arial" charset="0"/>
            </a:endParaRPr>
          </a:p>
        </p:txBody>
      </p:sp>
      <p:sp>
        <p:nvSpPr>
          <p:cNvPr id="1188904" name="Line 40"/>
          <p:cNvSpPr>
            <a:spLocks noChangeShapeType="1"/>
          </p:cNvSpPr>
          <p:nvPr/>
        </p:nvSpPr>
        <p:spPr bwMode="auto">
          <a:xfrm flipV="1">
            <a:off x="2051050" y="3860800"/>
            <a:ext cx="2881313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buNone/>
            </a:pPr>
            <a:endParaRPr lang="nb-NO" sz="1800"/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nb-N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Distributed</a:t>
            </a:r>
            <a:r>
              <a:rPr kumimoji="0" lang="nb-NO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b-N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name</a:t>
            </a:r>
            <a:r>
              <a:rPr kumimoji="0" lang="nb-NO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service (2/3)</a:t>
            </a:r>
            <a:endParaRPr kumimoji="0" lang="nb-NO" sz="3200" b="1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128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1888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18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1888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118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1888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18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1888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18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1888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18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1888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18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1888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188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1888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188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1888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188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1888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1188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1888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1188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50" autoRev="1" fill="hold"/>
                                        <p:tgtEl>
                                          <p:spTgt spid="11888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" dur="250" autoRev="1" fill="hold"/>
                                        <p:tgtEl>
                                          <p:spTgt spid="1188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1188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11888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hold"/>
                                        <p:tgtEl>
                                          <p:spTgt spid="11888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hold"/>
                                        <p:tgtEl>
                                          <p:spTgt spid="11888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11888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11888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250" autoRev="1" fill="hold"/>
                                        <p:tgtEl>
                                          <p:spTgt spid="11888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6" dur="250" autoRev="1" fill="hold"/>
                                        <p:tgtEl>
                                          <p:spTgt spid="11888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250" autoRev="1" fill="hold"/>
                                        <p:tgtEl>
                                          <p:spTgt spid="11888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11888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50" autoRev="1" fill="hold"/>
                                        <p:tgtEl>
                                          <p:spTgt spid="11888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250" autoRev="1" fill="hold"/>
                                        <p:tgtEl>
                                          <p:spTgt spid="1188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250" autoRev="1" fill="hold"/>
                                        <p:tgtEl>
                                          <p:spTgt spid="1188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50" autoRev="1" fill="hold"/>
                                        <p:tgtEl>
                                          <p:spTgt spid="11888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250" autoRev="1" fill="hold"/>
                                        <p:tgtEl>
                                          <p:spTgt spid="11888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" dur="250" autoRev="1" fill="hold"/>
                                        <p:tgtEl>
                                          <p:spTgt spid="11888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250" autoRev="1" fill="hold"/>
                                        <p:tgtEl>
                                          <p:spTgt spid="11888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autoRev="1" fill="hold"/>
                                        <p:tgtEl>
                                          <p:spTgt spid="11888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50" autoRev="1" fill="hold"/>
                                        <p:tgtEl>
                                          <p:spTgt spid="1188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1" dur="250" autoRev="1" fill="hold"/>
                                        <p:tgtEl>
                                          <p:spTgt spid="1188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250" autoRev="1" fill="hold"/>
                                        <p:tgtEl>
                                          <p:spTgt spid="1188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50" autoRev="1" fill="hold"/>
                                        <p:tgtEl>
                                          <p:spTgt spid="11888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50" autoRev="1" fill="hold"/>
                                        <p:tgtEl>
                                          <p:spTgt spid="11888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6" dur="250" autoRev="1" fill="hold"/>
                                        <p:tgtEl>
                                          <p:spTgt spid="11888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250" autoRev="1" fill="hold"/>
                                        <p:tgtEl>
                                          <p:spTgt spid="11888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50" autoRev="1" fill="hold"/>
                                        <p:tgtEl>
                                          <p:spTgt spid="11888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50" autoRev="1" fill="hold"/>
                                        <p:tgtEl>
                                          <p:spTgt spid="1188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1" dur="250" autoRev="1" fill="hold"/>
                                        <p:tgtEl>
                                          <p:spTgt spid="1188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250" autoRev="1" fill="hold"/>
                                        <p:tgtEl>
                                          <p:spTgt spid="1188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autoRev="1" fill="hold"/>
                                        <p:tgtEl>
                                          <p:spTgt spid="11888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250" autoRev="1" fill="hold"/>
                                        <p:tgtEl>
                                          <p:spTgt spid="11888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6" dur="250" autoRev="1" fill="hold"/>
                                        <p:tgtEl>
                                          <p:spTgt spid="11888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" dur="250" autoRev="1" fill="hold"/>
                                        <p:tgtEl>
                                          <p:spTgt spid="11888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50" autoRev="1" fill="hold"/>
                                        <p:tgtEl>
                                          <p:spTgt spid="11888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250" autoRev="1" fill="hold"/>
                                        <p:tgtEl>
                                          <p:spTgt spid="11888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1" dur="250" autoRev="1" fill="hold"/>
                                        <p:tgtEl>
                                          <p:spTgt spid="11888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250" autoRev="1" fill="hold"/>
                                        <p:tgtEl>
                                          <p:spTgt spid="11888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50" autoRev="1" fill="hold"/>
                                        <p:tgtEl>
                                          <p:spTgt spid="11888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250" autoRev="1" fill="hold"/>
                                        <p:tgtEl>
                                          <p:spTgt spid="1188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0" dur="250" autoRev="1" fill="hold"/>
                                        <p:tgtEl>
                                          <p:spTgt spid="1188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1" dur="250" autoRev="1" fill="hold"/>
                                        <p:tgtEl>
                                          <p:spTgt spid="1188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50" autoRev="1" fill="hold"/>
                                        <p:tgtEl>
                                          <p:spTgt spid="11888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250" autoRev="1" fill="hold"/>
                                        <p:tgtEl>
                                          <p:spTgt spid="11888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5" dur="250" autoRev="1" fill="hold"/>
                                        <p:tgtEl>
                                          <p:spTgt spid="11888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6" dur="250" autoRev="1" fill="hold"/>
                                        <p:tgtEl>
                                          <p:spTgt spid="11888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250" autoRev="1" fill="hold"/>
                                        <p:tgtEl>
                                          <p:spTgt spid="11888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0.00555 L 0.49671 -0.21342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1188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4.07407E-6 L -0.36945 0.0842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188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868" grpId="0" animBg="1"/>
      <p:bldP spid="1188869" grpId="0" animBg="1"/>
      <p:bldP spid="1188870" grpId="0" animBg="1"/>
      <p:bldP spid="1188871" grpId="0" animBg="1"/>
      <p:bldP spid="1188872" grpId="0" animBg="1"/>
      <p:bldP spid="1188874" grpId="0" animBg="1"/>
      <p:bldP spid="1188874" grpId="1" animBg="1"/>
      <p:bldP spid="1188875" grpId="0" animBg="1"/>
      <p:bldP spid="1188877" grpId="0" animBg="1"/>
      <p:bldP spid="1188881" grpId="0" animBg="1"/>
      <p:bldP spid="1188882" grpId="0" animBg="1"/>
      <p:bldP spid="1188883" grpId="0" animBg="1"/>
      <p:bldP spid="1188884" grpId="0" animBg="1"/>
      <p:bldP spid="1188885" grpId="0" animBg="1"/>
      <p:bldP spid="1188887" grpId="0" animBg="1"/>
      <p:bldP spid="1188887" grpId="1" animBg="1"/>
      <p:bldP spid="1188888" grpId="0" animBg="1"/>
      <p:bldP spid="1188888" grpId="1" animBg="1"/>
      <p:bldP spid="1188889" grpId="0" animBg="1"/>
      <p:bldP spid="1188889" grpId="1" animBg="1"/>
      <p:bldP spid="1188890" grpId="0" animBg="1"/>
      <p:bldP spid="1188890" grpId="1" animBg="1"/>
      <p:bldP spid="1188891" grpId="0" animBg="1"/>
      <p:bldP spid="1188891" grpId="1" animBg="1"/>
      <p:bldP spid="1188892" grpId="0" animBg="1"/>
      <p:bldP spid="1188892" grpId="1" animBg="1"/>
      <p:bldP spid="1188893" grpId="0" animBg="1"/>
      <p:bldP spid="1188893" grpId="1" animBg="1"/>
      <p:bldP spid="1188894" grpId="0" animBg="1"/>
      <p:bldP spid="1188894" grpId="1" animBg="1"/>
      <p:bldP spid="1188895" grpId="0" animBg="1"/>
      <p:bldP spid="1188895" grpId="1" animBg="1"/>
      <p:bldP spid="1188896" grpId="0" animBg="1"/>
      <p:bldP spid="1188896" grpId="1" animBg="1"/>
      <p:bldP spid="1188897" grpId="0" animBg="1"/>
      <p:bldP spid="1188897" grpId="1" animBg="1"/>
      <p:bldP spid="1188903" grpId="0" animBg="1"/>
      <p:bldP spid="1188878" grpId="0" animBg="1"/>
      <p:bldP spid="1188878" grpId="1" animBg="1"/>
      <p:bldP spid="1188886" grpId="0" animBg="1"/>
      <p:bldP spid="118890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890" name="Rectangle 2"/>
          <p:cNvSpPr>
            <a:spLocks noChangeArrowheads="1"/>
          </p:cNvSpPr>
          <p:nvPr/>
        </p:nvSpPr>
        <p:spPr bwMode="auto">
          <a:xfrm>
            <a:off x="6247731" y="642918"/>
            <a:ext cx="1223285" cy="22226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>
                <a:solidFill>
                  <a:srgbClr val="5F5F5F"/>
                </a:solidFill>
                <a:cs typeface="Arial" charset="0"/>
              </a:rPr>
              <a:t>Calling </a:t>
            </a: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object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89891" name="Rectangle 3"/>
          <p:cNvSpPr>
            <a:spLocks noChangeArrowheads="1"/>
          </p:cNvSpPr>
          <p:nvPr/>
        </p:nvSpPr>
        <p:spPr bwMode="auto">
          <a:xfrm>
            <a:off x="6247731" y="1000109"/>
            <a:ext cx="1223285" cy="22226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Method</a:t>
            </a:r>
            <a:r>
              <a:rPr lang="nb-NO" sz="1100" dirty="0">
                <a:solidFill>
                  <a:srgbClr val="5F5F5F"/>
                </a:solidFill>
                <a:cs typeface="Arial" charset="0"/>
              </a:rPr>
              <a:t> </a:t>
            </a: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invocation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89892" name="Rectangle 4"/>
          <p:cNvSpPr>
            <a:spLocks noChangeArrowheads="1"/>
          </p:cNvSpPr>
          <p:nvPr/>
        </p:nvSpPr>
        <p:spPr bwMode="auto">
          <a:xfrm>
            <a:off x="6247731" y="1357298"/>
            <a:ext cx="1223285" cy="441021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Indirection</a:t>
            </a:r>
            <a:r>
              <a:rPr lang="nb-NO" sz="1100" dirty="0">
                <a:solidFill>
                  <a:srgbClr val="5F5F5F"/>
                </a:solidFill>
                <a:cs typeface="Arial" charset="0"/>
              </a:rPr>
              <a:t> </a:t>
            </a:r>
            <a:endParaRPr lang="nb-NO" sz="1100" dirty="0" smtClean="0">
              <a:solidFill>
                <a:srgbClr val="5F5F5F"/>
              </a:solidFill>
              <a:cs typeface="Arial" charset="0"/>
            </a:endParaRPr>
          </a:p>
          <a:p>
            <a:pPr algn="ctr" eaLnBrk="1" hangingPunct="1">
              <a:buNone/>
            </a:pPr>
            <a:r>
              <a:rPr lang="nb-NO" sz="1100" dirty="0" err="1" smtClean="0">
                <a:solidFill>
                  <a:srgbClr val="5F5F5F"/>
                </a:solidFill>
                <a:cs typeface="Arial" charset="0"/>
              </a:rPr>
              <a:t>mechanism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89893" name="Rectangle 5"/>
          <p:cNvSpPr>
            <a:spLocks noChangeArrowheads="1"/>
          </p:cNvSpPr>
          <p:nvPr/>
        </p:nvSpPr>
        <p:spPr bwMode="auto">
          <a:xfrm>
            <a:off x="6247731" y="1933241"/>
            <a:ext cx="1223285" cy="2222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Name</a:t>
            </a:r>
            <a:r>
              <a:rPr lang="nb-NO" sz="1100" dirty="0">
                <a:solidFill>
                  <a:srgbClr val="5F5F5F"/>
                </a:solidFill>
                <a:cs typeface="Arial" charset="0"/>
              </a:rPr>
              <a:t> service</a:t>
            </a:r>
          </a:p>
        </p:txBody>
      </p:sp>
      <p:sp>
        <p:nvSpPr>
          <p:cNvPr id="1189894" name="Rectangle 6"/>
          <p:cNvSpPr>
            <a:spLocks noChangeArrowheads="1"/>
          </p:cNvSpPr>
          <p:nvPr/>
        </p:nvSpPr>
        <p:spPr bwMode="auto">
          <a:xfrm>
            <a:off x="7689180" y="1933241"/>
            <a:ext cx="1223286" cy="22226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Local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89895" name="Rectangle 7"/>
          <p:cNvSpPr>
            <a:spLocks noChangeArrowheads="1"/>
          </p:cNvSpPr>
          <p:nvPr/>
        </p:nvSpPr>
        <p:spPr bwMode="auto">
          <a:xfrm>
            <a:off x="4751383" y="1933241"/>
            <a:ext cx="1223285" cy="22226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Remote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89896" name="Rectangle 8"/>
          <p:cNvSpPr>
            <a:spLocks noChangeArrowheads="1"/>
          </p:cNvSpPr>
          <p:nvPr/>
        </p:nvSpPr>
        <p:spPr bwMode="auto">
          <a:xfrm>
            <a:off x="4751383" y="2282478"/>
            <a:ext cx="1223285" cy="2222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smtClean="0">
                <a:solidFill>
                  <a:srgbClr val="5F5F5F"/>
                </a:solidFill>
                <a:cs typeface="Arial" charset="0"/>
              </a:rPr>
              <a:t>Proxy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89897" name="Rectangle 9"/>
          <p:cNvSpPr>
            <a:spLocks noChangeArrowheads="1"/>
          </p:cNvSpPr>
          <p:nvPr/>
        </p:nvSpPr>
        <p:spPr bwMode="auto">
          <a:xfrm>
            <a:off x="7689180" y="2282478"/>
            <a:ext cx="1223286" cy="2222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Invoke</a:t>
            </a:r>
            <a:r>
              <a:rPr lang="nb-NO" sz="1100" dirty="0">
                <a:solidFill>
                  <a:srgbClr val="5F5F5F"/>
                </a:solidFill>
                <a:cs typeface="Arial" charset="0"/>
              </a:rPr>
              <a:t> </a:t>
            </a: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local</a:t>
            </a:r>
            <a:r>
              <a:rPr lang="nb-NO" sz="1100" dirty="0">
                <a:solidFill>
                  <a:srgbClr val="5F5F5F"/>
                </a:solidFill>
                <a:cs typeface="Arial" charset="0"/>
              </a:rPr>
              <a:t> </a:t>
            </a: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object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89898" name="Rectangle 10"/>
          <p:cNvSpPr>
            <a:spLocks noChangeArrowheads="1"/>
          </p:cNvSpPr>
          <p:nvPr/>
        </p:nvSpPr>
        <p:spPr bwMode="auto">
          <a:xfrm>
            <a:off x="7689180" y="2639668"/>
            <a:ext cx="1223286" cy="2222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Object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89899" name="Rectangle 11"/>
          <p:cNvSpPr>
            <a:spLocks noChangeArrowheads="1"/>
          </p:cNvSpPr>
          <p:nvPr/>
        </p:nvSpPr>
        <p:spPr bwMode="auto">
          <a:xfrm>
            <a:off x="6247731" y="3274681"/>
            <a:ext cx="1223285" cy="2222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Name</a:t>
            </a:r>
            <a:r>
              <a:rPr lang="nb-NO" sz="1100" dirty="0">
                <a:solidFill>
                  <a:srgbClr val="5F5F5F"/>
                </a:solidFill>
                <a:cs typeface="Arial" charset="0"/>
              </a:rPr>
              <a:t> service</a:t>
            </a:r>
          </a:p>
        </p:txBody>
      </p:sp>
      <p:sp>
        <p:nvSpPr>
          <p:cNvPr id="1189900" name="Rectangle 12"/>
          <p:cNvSpPr>
            <a:spLocks noChangeArrowheads="1"/>
          </p:cNvSpPr>
          <p:nvPr/>
        </p:nvSpPr>
        <p:spPr bwMode="auto">
          <a:xfrm>
            <a:off x="7689180" y="3274681"/>
            <a:ext cx="1223286" cy="22226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Local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89901" name="Rectangle 13"/>
          <p:cNvSpPr>
            <a:spLocks noChangeArrowheads="1"/>
          </p:cNvSpPr>
          <p:nvPr/>
        </p:nvSpPr>
        <p:spPr bwMode="auto">
          <a:xfrm>
            <a:off x="4751383" y="3274681"/>
            <a:ext cx="1223285" cy="22226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Remote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89902" name="Rectangle 14"/>
          <p:cNvSpPr>
            <a:spLocks noChangeArrowheads="1"/>
          </p:cNvSpPr>
          <p:nvPr/>
        </p:nvSpPr>
        <p:spPr bwMode="auto">
          <a:xfrm>
            <a:off x="7689180" y="3636629"/>
            <a:ext cx="1223286" cy="2222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Skeleton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89903" name="Rectangle 15"/>
          <p:cNvSpPr>
            <a:spLocks noChangeArrowheads="1"/>
          </p:cNvSpPr>
          <p:nvPr/>
        </p:nvSpPr>
        <p:spPr bwMode="auto">
          <a:xfrm>
            <a:off x="7689180" y="4004943"/>
            <a:ext cx="1223286" cy="2222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>
                <a:solidFill>
                  <a:srgbClr val="5F5F5F"/>
                </a:solidFill>
                <a:cs typeface="Arial" charset="0"/>
              </a:rPr>
              <a:t>Object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89904" name="Rectangle 16"/>
          <p:cNvSpPr>
            <a:spLocks noChangeArrowheads="1"/>
          </p:cNvSpPr>
          <p:nvPr/>
        </p:nvSpPr>
        <p:spPr bwMode="auto">
          <a:xfrm>
            <a:off x="4760221" y="2999781"/>
            <a:ext cx="4143405" cy="1479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>
                <a:solidFill>
                  <a:srgbClr val="5F5F5F"/>
                </a:solidFill>
                <a:cs typeface="Arial" charset="0"/>
              </a:rPr>
              <a:t>Network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Distributed</a:t>
            </a:r>
            <a:r>
              <a:rPr kumimoji="0" lang="nb-NO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b-N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name</a:t>
            </a:r>
            <a:r>
              <a:rPr kumimoji="0" lang="nb-NO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service (3/3)</a:t>
            </a:r>
            <a:endParaRPr kumimoji="0" lang="nb-NO" sz="3200" b="1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4743566" y="3601866"/>
            <a:ext cx="1223285" cy="2222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smtClean="0">
                <a:solidFill>
                  <a:srgbClr val="5F5F5F"/>
                </a:solidFill>
                <a:cs typeface="Arial" charset="0"/>
              </a:rPr>
              <a:t>Proxy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52412" y="1567355"/>
            <a:ext cx="4248150" cy="39592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nb-NO" sz="1800">
              <a:solidFill>
                <a:srgbClr val="5F5F5F"/>
              </a:solidFill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700337" y="2359518"/>
            <a:ext cx="1727200" cy="3095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nb-NO" sz="1800">
              <a:solidFill>
                <a:srgbClr val="5F5F5F"/>
              </a:solidFill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25437" y="2862755"/>
            <a:ext cx="1150937" cy="2592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nb-NO" sz="1800">
              <a:solidFill>
                <a:srgbClr val="5F5F5F"/>
              </a:solidFill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1476374" y="2862755"/>
            <a:ext cx="1150938" cy="2592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nb-NO" sz="1800">
              <a:solidFill>
                <a:srgbClr val="5F5F5F"/>
              </a:solidFill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25437" y="1927718"/>
            <a:ext cx="2303462" cy="431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 err="1">
                <a:solidFill>
                  <a:srgbClr val="5F5F5F"/>
                </a:solidFill>
                <a:cs typeface="Arial" charset="0"/>
              </a:rPr>
              <a:t>Name</a:t>
            </a:r>
            <a:r>
              <a:rPr lang="nb-NO" sz="1800" dirty="0">
                <a:solidFill>
                  <a:srgbClr val="5F5F5F"/>
                </a:solidFill>
                <a:cs typeface="Arial" charset="0"/>
              </a:rPr>
              <a:t> service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325437" y="2359518"/>
            <a:ext cx="1150937" cy="5032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>
                <a:solidFill>
                  <a:srgbClr val="5F5F5F"/>
                </a:solidFill>
                <a:cs typeface="Arial" charset="0"/>
              </a:rPr>
              <a:t>Home </a:t>
            </a:r>
          </a:p>
          <a:p>
            <a:pPr algn="ctr" eaLnBrk="1" hangingPunct="1">
              <a:buNone/>
            </a:pPr>
            <a:r>
              <a:rPr lang="nb-NO" sz="1050" dirty="0" err="1">
                <a:solidFill>
                  <a:srgbClr val="5F5F5F"/>
                </a:solidFill>
                <a:cs typeface="Arial" charset="0"/>
              </a:rPr>
              <a:t>address</a:t>
            </a:r>
            <a:endParaRPr lang="nb-NO" sz="105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1476374" y="2359518"/>
            <a:ext cx="1150938" cy="5032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 err="1">
                <a:solidFill>
                  <a:srgbClr val="5F5F5F"/>
                </a:solidFill>
                <a:cs typeface="Arial" charset="0"/>
              </a:rPr>
              <a:t>Care-of</a:t>
            </a:r>
            <a:endParaRPr lang="nb-NO" sz="1050" dirty="0">
              <a:solidFill>
                <a:srgbClr val="5F5F5F"/>
              </a:solidFill>
              <a:cs typeface="Arial" charset="0"/>
            </a:endParaRPr>
          </a:p>
          <a:p>
            <a:pPr algn="ctr" eaLnBrk="1" hangingPunct="1">
              <a:buNone/>
            </a:pPr>
            <a:r>
              <a:rPr lang="nb-NO" sz="1050" dirty="0" err="1">
                <a:solidFill>
                  <a:srgbClr val="5F5F5F"/>
                </a:solidFill>
                <a:cs typeface="Arial" charset="0"/>
              </a:rPr>
              <a:t>address</a:t>
            </a:r>
            <a:endParaRPr lang="nb-NO" sz="105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325437" y="2935780"/>
            <a:ext cx="1150937" cy="50323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 err="1">
                <a:solidFill>
                  <a:srgbClr val="5F5F5F"/>
                </a:solidFill>
                <a:cs typeface="Arial" charset="0"/>
              </a:rPr>
              <a:t>obj-id</a:t>
            </a:r>
            <a:endParaRPr lang="nb-NO" sz="105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325437" y="3510455"/>
            <a:ext cx="1150937" cy="50323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 err="1">
                <a:solidFill>
                  <a:srgbClr val="5F5F5F"/>
                </a:solidFill>
                <a:cs typeface="Arial" charset="0"/>
              </a:rPr>
              <a:t>obj-id</a:t>
            </a:r>
            <a:endParaRPr lang="nb-NO" sz="105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2773362" y="2430955"/>
            <a:ext cx="1584325" cy="136842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>
                <a:solidFill>
                  <a:srgbClr val="5F5F5F"/>
                </a:solidFill>
                <a:cs typeface="Arial" charset="0"/>
              </a:rPr>
              <a:t>MMOG </a:t>
            </a:r>
            <a:r>
              <a:rPr lang="nb-NO" sz="1800" dirty="0" err="1">
                <a:solidFill>
                  <a:srgbClr val="5F5F5F"/>
                </a:solidFill>
                <a:cs typeface="Arial" charset="0"/>
              </a:rPr>
              <a:t>Object</a:t>
            </a:r>
            <a:endParaRPr lang="nb-NO" sz="1800" dirty="0">
              <a:solidFill>
                <a:srgbClr val="5F5F5F"/>
              </a:solidFill>
              <a:cs typeface="Arial" charset="0"/>
            </a:endParaRPr>
          </a:p>
          <a:p>
            <a:pPr algn="ctr" eaLnBrk="1" hangingPunct="1">
              <a:buNone/>
            </a:pPr>
            <a:endParaRPr lang="nb-NO" sz="1800" dirty="0">
              <a:solidFill>
                <a:srgbClr val="5F5F5F"/>
              </a:solidFill>
              <a:cs typeface="Arial" charset="0"/>
            </a:endParaRPr>
          </a:p>
          <a:p>
            <a:pPr algn="ctr" eaLnBrk="1" hangingPunct="1">
              <a:buNone/>
            </a:pPr>
            <a:endParaRPr lang="nb-NO" sz="1800" dirty="0">
              <a:solidFill>
                <a:srgbClr val="5F5F5F"/>
              </a:solidFill>
              <a:cs typeface="Arial" charset="0"/>
            </a:endParaRPr>
          </a:p>
          <a:p>
            <a:pPr algn="ctr" eaLnBrk="1" hangingPunct="1">
              <a:buNone/>
            </a:pPr>
            <a:endParaRPr lang="nb-NO" sz="18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2844799" y="3007218"/>
            <a:ext cx="1439863" cy="71913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 err="1">
                <a:solidFill>
                  <a:srgbClr val="5F5F5F"/>
                </a:solidFill>
                <a:cs typeface="Arial" charset="0"/>
              </a:rPr>
              <a:t>Reference</a:t>
            </a:r>
            <a:endParaRPr lang="nb-NO" sz="1050" dirty="0">
              <a:solidFill>
                <a:srgbClr val="5F5F5F"/>
              </a:solidFill>
              <a:cs typeface="Arial" charset="0"/>
            </a:endParaRPr>
          </a:p>
          <a:p>
            <a:pPr algn="ctr" eaLnBrk="1" hangingPunct="1">
              <a:buNone/>
            </a:pPr>
            <a:r>
              <a:rPr lang="nb-NO" sz="1050" dirty="0">
                <a:solidFill>
                  <a:srgbClr val="5F5F5F"/>
                </a:solidFill>
                <a:cs typeface="Arial" charset="0"/>
              </a:rPr>
              <a:t>To MMOG</a:t>
            </a:r>
          </a:p>
          <a:p>
            <a:pPr algn="ctr" eaLnBrk="1" hangingPunct="1">
              <a:buNone/>
            </a:pPr>
            <a:r>
              <a:rPr lang="nb-NO" sz="1050" dirty="0" err="1">
                <a:solidFill>
                  <a:srgbClr val="5F5F5F"/>
                </a:solidFill>
                <a:cs typeface="Arial" charset="0"/>
              </a:rPr>
              <a:t>Object</a:t>
            </a:r>
            <a:endParaRPr lang="nb-NO" sz="105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3708399" y="1567355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nb-NO" sz="1800" dirty="0">
                <a:solidFill>
                  <a:srgbClr val="5F5F5F"/>
                </a:solidFill>
                <a:cs typeface="Arial" charset="0"/>
              </a:rPr>
              <a:t>Node</a:t>
            </a:r>
          </a:p>
        </p:txBody>
      </p:sp>
      <p:sp>
        <p:nvSpPr>
          <p:cNvPr id="60" name="Text Box 37"/>
          <p:cNvSpPr txBox="1">
            <a:spLocks noChangeArrowheads="1"/>
          </p:cNvSpPr>
          <p:nvPr/>
        </p:nvSpPr>
        <p:spPr bwMode="auto">
          <a:xfrm>
            <a:off x="2700337" y="5094780"/>
            <a:ext cx="1657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None/>
            </a:pPr>
            <a:r>
              <a:rPr lang="nb-NO" sz="1800" dirty="0" err="1" smtClean="0">
                <a:solidFill>
                  <a:srgbClr val="5F5F5F"/>
                </a:solidFill>
                <a:cs typeface="Arial" charset="0"/>
              </a:rPr>
              <a:t>Local</a:t>
            </a:r>
            <a:r>
              <a:rPr lang="nb-NO" sz="1800" dirty="0" smtClean="0">
                <a:solidFill>
                  <a:srgbClr val="5F5F5F"/>
                </a:solidFill>
                <a:cs typeface="Arial" charset="0"/>
              </a:rPr>
              <a:t> </a:t>
            </a:r>
            <a:r>
              <a:rPr lang="nb-NO" sz="1800" dirty="0" err="1">
                <a:solidFill>
                  <a:srgbClr val="5F5F5F"/>
                </a:solidFill>
                <a:cs typeface="Arial" charset="0"/>
              </a:rPr>
              <a:t>memory</a:t>
            </a:r>
            <a:endParaRPr lang="nb-NO" sz="18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61" name="Rectangle 14"/>
          <p:cNvSpPr>
            <a:spLocks noChangeArrowheads="1"/>
          </p:cNvSpPr>
          <p:nvPr/>
        </p:nvSpPr>
        <p:spPr bwMode="auto">
          <a:xfrm>
            <a:off x="2773362" y="3870818"/>
            <a:ext cx="1584325" cy="10080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800" dirty="0">
                <a:solidFill>
                  <a:srgbClr val="5F5F5F"/>
                </a:solidFill>
                <a:cs typeface="Arial" charset="0"/>
              </a:rPr>
              <a:t>MMOG</a:t>
            </a:r>
          </a:p>
          <a:p>
            <a:pPr algn="ctr" eaLnBrk="1" hangingPunct="1">
              <a:buNone/>
            </a:pPr>
            <a:r>
              <a:rPr lang="nb-NO" sz="1800" dirty="0" err="1">
                <a:solidFill>
                  <a:srgbClr val="5F5F5F"/>
                </a:solidFill>
                <a:cs typeface="Arial" charset="0"/>
              </a:rPr>
              <a:t>Object</a:t>
            </a:r>
            <a:endParaRPr lang="nb-NO" sz="18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1479801" y="3510708"/>
            <a:ext cx="1150937" cy="50323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050" dirty="0" err="1">
                <a:solidFill>
                  <a:srgbClr val="5F5F5F"/>
                </a:solidFill>
                <a:cs typeface="Arial" charset="0"/>
              </a:rPr>
              <a:t>obj-id</a:t>
            </a:r>
            <a:endParaRPr lang="nb-NO" sz="105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4857753" y="5429264"/>
            <a:ext cx="785818" cy="3901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smtClean="0">
                <a:solidFill>
                  <a:srgbClr val="5F5F5F"/>
                </a:solidFill>
                <a:cs typeface="Arial" charset="0"/>
              </a:rPr>
              <a:t>Proxy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8072463" y="5429264"/>
            <a:ext cx="785817" cy="3901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 smtClean="0">
                <a:solidFill>
                  <a:srgbClr val="5F5F5F"/>
                </a:solidFill>
                <a:cs typeface="Arial" charset="0"/>
              </a:rPr>
              <a:t>Skeleton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5929322" y="5429264"/>
            <a:ext cx="785818" cy="3901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 smtClean="0">
                <a:solidFill>
                  <a:srgbClr val="5F5F5F"/>
                </a:solidFill>
                <a:cs typeface="Arial" charset="0"/>
              </a:rPr>
              <a:t>Serialize</a:t>
            </a:r>
            <a:endParaRPr lang="nb-NO" sz="1100" dirty="0" smtClean="0">
              <a:solidFill>
                <a:srgbClr val="5F5F5F"/>
              </a:solidFill>
              <a:cs typeface="Arial" charset="0"/>
            </a:endParaRPr>
          </a:p>
          <a:p>
            <a:pPr algn="ctr" eaLnBrk="1" hangingPunct="1">
              <a:buNone/>
            </a:pPr>
            <a:r>
              <a:rPr lang="nb-NO" sz="1100" dirty="0" smtClean="0">
                <a:solidFill>
                  <a:srgbClr val="5F5F5F"/>
                </a:solidFill>
                <a:cs typeface="Arial" charset="0"/>
              </a:rPr>
              <a:t>Arguments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7000892" y="5429264"/>
            <a:ext cx="785818" cy="3901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 smtClean="0">
                <a:solidFill>
                  <a:srgbClr val="5F5F5F"/>
                </a:solidFill>
                <a:cs typeface="Arial" charset="0"/>
              </a:rPr>
              <a:t>Deserialize</a:t>
            </a:r>
            <a:endParaRPr lang="nb-NO" sz="1100" dirty="0" smtClean="0">
              <a:solidFill>
                <a:srgbClr val="5F5F5F"/>
              </a:solidFill>
              <a:cs typeface="Arial" charset="0"/>
            </a:endParaRPr>
          </a:p>
          <a:p>
            <a:pPr algn="ctr" eaLnBrk="1" hangingPunct="1">
              <a:buNone/>
            </a:pPr>
            <a:r>
              <a:rPr lang="nb-NO" sz="1100" dirty="0" smtClean="0">
                <a:solidFill>
                  <a:srgbClr val="5F5F5F"/>
                </a:solidFill>
                <a:cs typeface="Arial" charset="0"/>
              </a:rPr>
              <a:t>Arguments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4861034" y="6072206"/>
            <a:ext cx="785818" cy="3901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 smtClean="0">
                <a:solidFill>
                  <a:srgbClr val="5F5F5F"/>
                </a:solidFill>
                <a:cs typeface="Arial" charset="0"/>
              </a:rPr>
              <a:t>Deserialize</a:t>
            </a:r>
            <a:endParaRPr lang="nb-NO" sz="1100" dirty="0" smtClean="0">
              <a:solidFill>
                <a:srgbClr val="5F5F5F"/>
              </a:solidFill>
              <a:cs typeface="Arial" charset="0"/>
            </a:endParaRPr>
          </a:p>
          <a:p>
            <a:pPr algn="ctr" eaLnBrk="1" hangingPunct="1">
              <a:buNone/>
            </a:pPr>
            <a:r>
              <a:rPr lang="nb-NO" sz="1100" dirty="0" err="1" smtClean="0">
                <a:solidFill>
                  <a:srgbClr val="5F5F5F"/>
                </a:solidFill>
                <a:cs typeface="Arial" charset="0"/>
              </a:rPr>
              <a:t>return</a:t>
            </a:r>
            <a:r>
              <a:rPr lang="nb-NO" sz="1100" dirty="0" smtClean="0">
                <a:solidFill>
                  <a:srgbClr val="5F5F5F"/>
                </a:solidFill>
                <a:cs typeface="Arial" charset="0"/>
              </a:rPr>
              <a:t> </a:t>
            </a:r>
            <a:r>
              <a:rPr lang="nb-NO" sz="1100" dirty="0" err="1" smtClean="0">
                <a:solidFill>
                  <a:srgbClr val="5F5F5F"/>
                </a:solidFill>
                <a:cs typeface="Arial" charset="0"/>
              </a:rPr>
              <a:t>value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8074892" y="6072206"/>
            <a:ext cx="785818" cy="3901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 smtClean="0">
                <a:solidFill>
                  <a:srgbClr val="5F5F5F"/>
                </a:solidFill>
                <a:cs typeface="Arial" charset="0"/>
              </a:rPr>
              <a:t>Serialize</a:t>
            </a:r>
            <a:endParaRPr lang="nb-NO" sz="1100" dirty="0" smtClean="0">
              <a:solidFill>
                <a:srgbClr val="5F5F5F"/>
              </a:solidFill>
              <a:cs typeface="Arial" charset="0"/>
            </a:endParaRPr>
          </a:p>
          <a:p>
            <a:pPr algn="ctr" eaLnBrk="1" hangingPunct="1">
              <a:buNone/>
            </a:pPr>
            <a:r>
              <a:rPr lang="nb-NO" sz="1100" dirty="0" err="1" smtClean="0">
                <a:solidFill>
                  <a:srgbClr val="5F5F5F"/>
                </a:solidFill>
                <a:cs typeface="Arial" charset="0"/>
              </a:rPr>
              <a:t>return</a:t>
            </a:r>
            <a:r>
              <a:rPr lang="nb-NO" sz="1100" dirty="0" smtClean="0">
                <a:solidFill>
                  <a:srgbClr val="5F5F5F"/>
                </a:solidFill>
                <a:cs typeface="Arial" charset="0"/>
              </a:rPr>
              <a:t> </a:t>
            </a:r>
            <a:r>
              <a:rPr lang="nb-NO" sz="1100" dirty="0" err="1" smtClean="0">
                <a:solidFill>
                  <a:srgbClr val="5F5F5F"/>
                </a:solidFill>
                <a:cs typeface="Arial" charset="0"/>
              </a:rPr>
              <a:t>value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cxnSp>
        <p:nvCxnSpPr>
          <p:cNvPr id="70" name="Straight Arrow Connector 69"/>
          <p:cNvCxnSpPr>
            <a:stCxn id="65" idx="3"/>
            <a:endCxn id="66" idx="1"/>
          </p:cNvCxnSpPr>
          <p:nvPr/>
        </p:nvCxnSpPr>
        <p:spPr bwMode="auto">
          <a:xfrm>
            <a:off x="6715140" y="5624345"/>
            <a:ext cx="28575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68" idx="1"/>
            <a:endCxn id="67" idx="3"/>
          </p:cNvCxnSpPr>
          <p:nvPr/>
        </p:nvCxnSpPr>
        <p:spPr bwMode="auto">
          <a:xfrm rot="10800000">
            <a:off x="5646852" y="6267287"/>
            <a:ext cx="242804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63" idx="3"/>
            <a:endCxn id="65" idx="1"/>
          </p:cNvCxnSpPr>
          <p:nvPr/>
        </p:nvCxnSpPr>
        <p:spPr bwMode="auto">
          <a:xfrm>
            <a:off x="5643571" y="5624345"/>
            <a:ext cx="285751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66" idx="3"/>
            <a:endCxn id="64" idx="1"/>
          </p:cNvCxnSpPr>
          <p:nvPr/>
        </p:nvCxnSpPr>
        <p:spPr bwMode="auto">
          <a:xfrm>
            <a:off x="7786710" y="5624345"/>
            <a:ext cx="285753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64" idx="2"/>
            <a:endCxn id="68" idx="0"/>
          </p:cNvCxnSpPr>
          <p:nvPr/>
        </p:nvCxnSpPr>
        <p:spPr bwMode="auto">
          <a:xfrm rot="16200000" flipH="1">
            <a:off x="8340196" y="5944600"/>
            <a:ext cx="252781" cy="24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67" idx="0"/>
            <a:endCxn id="63" idx="2"/>
          </p:cNvCxnSpPr>
          <p:nvPr/>
        </p:nvCxnSpPr>
        <p:spPr bwMode="auto">
          <a:xfrm rot="16200000" flipV="1">
            <a:off x="5125913" y="5944175"/>
            <a:ext cx="252781" cy="32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83" name="Rectangle 8"/>
          <p:cNvSpPr>
            <a:spLocks noChangeArrowheads="1"/>
          </p:cNvSpPr>
          <p:nvPr/>
        </p:nvSpPr>
        <p:spPr bwMode="auto">
          <a:xfrm>
            <a:off x="4857752" y="4714884"/>
            <a:ext cx="785818" cy="3901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smtClean="0">
                <a:solidFill>
                  <a:srgbClr val="5F5F5F"/>
                </a:solidFill>
                <a:cs typeface="Arial" charset="0"/>
              </a:rPr>
              <a:t>Calling</a:t>
            </a:r>
          </a:p>
          <a:p>
            <a:pPr algn="ctr" eaLnBrk="1" hangingPunct="1">
              <a:buNone/>
            </a:pPr>
            <a:r>
              <a:rPr lang="nb-NO" sz="1100" dirty="0" err="1" smtClean="0">
                <a:solidFill>
                  <a:srgbClr val="5F5F5F"/>
                </a:solidFill>
                <a:cs typeface="Arial" charset="0"/>
              </a:rPr>
              <a:t>object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cxnSp>
        <p:nvCxnSpPr>
          <p:cNvPr id="85" name="Straight Arrow Connector 84"/>
          <p:cNvCxnSpPr>
            <a:stCxn id="83" idx="2"/>
            <a:endCxn id="63" idx="0"/>
          </p:cNvCxnSpPr>
          <p:nvPr/>
        </p:nvCxnSpPr>
        <p:spPr bwMode="auto">
          <a:xfrm rot="16200000" flipH="1">
            <a:off x="5088552" y="5267153"/>
            <a:ext cx="32421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63" idx="0"/>
            <a:endCxn id="83" idx="2"/>
          </p:cNvCxnSpPr>
          <p:nvPr/>
        </p:nvCxnSpPr>
        <p:spPr bwMode="auto">
          <a:xfrm rot="16200000" flipV="1">
            <a:off x="5088553" y="5267154"/>
            <a:ext cx="32421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96" name="Rectangle 8"/>
          <p:cNvSpPr>
            <a:spLocks noChangeArrowheads="1"/>
          </p:cNvSpPr>
          <p:nvPr/>
        </p:nvSpPr>
        <p:spPr bwMode="auto">
          <a:xfrm>
            <a:off x="8072462" y="4714884"/>
            <a:ext cx="785818" cy="3901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None/>
            </a:pPr>
            <a:r>
              <a:rPr lang="nb-NO" sz="1100" dirty="0" err="1" smtClean="0">
                <a:solidFill>
                  <a:srgbClr val="5F5F5F"/>
                </a:solidFill>
                <a:cs typeface="Arial" charset="0"/>
              </a:rPr>
              <a:t>Invoked</a:t>
            </a:r>
            <a:endParaRPr lang="nb-NO" sz="1100" dirty="0" smtClean="0">
              <a:solidFill>
                <a:srgbClr val="5F5F5F"/>
              </a:solidFill>
              <a:cs typeface="Arial" charset="0"/>
            </a:endParaRPr>
          </a:p>
          <a:p>
            <a:pPr algn="ctr" eaLnBrk="1" hangingPunct="1">
              <a:buNone/>
            </a:pPr>
            <a:r>
              <a:rPr lang="nb-NO" sz="1100" dirty="0" err="1" smtClean="0">
                <a:solidFill>
                  <a:srgbClr val="5F5F5F"/>
                </a:solidFill>
                <a:cs typeface="Arial" charset="0"/>
              </a:rPr>
              <a:t>object</a:t>
            </a:r>
            <a:endParaRPr lang="nb-NO" sz="1100" dirty="0">
              <a:solidFill>
                <a:srgbClr val="5F5F5F"/>
              </a:solidFill>
              <a:cs typeface="Arial" charset="0"/>
            </a:endParaRPr>
          </a:p>
        </p:txBody>
      </p:sp>
      <p:cxnSp>
        <p:nvCxnSpPr>
          <p:cNvPr id="99" name="Straight Arrow Connector 98"/>
          <p:cNvCxnSpPr>
            <a:stCxn id="64" idx="0"/>
            <a:endCxn id="96" idx="2"/>
          </p:cNvCxnSpPr>
          <p:nvPr/>
        </p:nvCxnSpPr>
        <p:spPr bwMode="auto">
          <a:xfrm rot="16200000" flipV="1">
            <a:off x="8303263" y="5267154"/>
            <a:ext cx="32421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96" idx="2"/>
            <a:endCxn id="64" idx="0"/>
          </p:cNvCxnSpPr>
          <p:nvPr/>
        </p:nvCxnSpPr>
        <p:spPr bwMode="auto">
          <a:xfrm rot="16200000" flipH="1">
            <a:off x="8303262" y="5267153"/>
            <a:ext cx="32421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Tm="907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189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89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898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189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2929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189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1898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2929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11898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898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898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898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1898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898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898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1189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89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89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500" fill="hold"/>
                                        <p:tgtEl>
                                          <p:spTgt spid="11898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500" fill="hold"/>
                                        <p:tgtEl>
                                          <p:spTgt spid="11898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1898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1898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189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189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1898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500" fill="hold"/>
                                        <p:tgtEl>
                                          <p:spTgt spid="11899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500" fill="hold"/>
                                        <p:tgtEl>
                                          <p:spTgt spid="11899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1899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1899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189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189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1899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1899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1899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1899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4" grpId="0" animBg="1"/>
      <p:bldP spid="1189895" grpId="0" animBg="1"/>
      <p:bldP spid="55" grpId="0" animBg="1"/>
      <p:bldP spid="56" grpId="0" animBg="1"/>
      <p:bldP spid="62" grpId="0" animBg="1"/>
      <p:bldP spid="63" grpId="0" animBg="1"/>
      <p:bldP spid="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err="1" smtClean="0"/>
              <a:t>Migration/Distributed</a:t>
            </a:r>
            <a:r>
              <a:rPr lang="nb-NO" sz="2800" dirty="0" smtClean="0"/>
              <a:t> </a:t>
            </a:r>
            <a:r>
              <a:rPr lang="nb-NO" sz="2800" dirty="0" err="1" smtClean="0"/>
              <a:t>Name</a:t>
            </a:r>
            <a:r>
              <a:rPr lang="nb-NO" sz="2800" dirty="0" smtClean="0"/>
              <a:t> Service – </a:t>
            </a:r>
            <a:r>
              <a:rPr lang="nb-NO" sz="2800" dirty="0" err="1" smtClean="0"/>
              <a:t>Discussion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4429124" cy="6072230"/>
          </a:xfrm>
        </p:spPr>
        <p:txBody>
          <a:bodyPr/>
          <a:lstStyle/>
          <a:p>
            <a:r>
              <a:rPr lang="nb-NO" sz="2400" dirty="0" err="1" smtClean="0"/>
              <a:t>Repeated</a:t>
            </a:r>
            <a:r>
              <a:rPr lang="nb-NO" sz="2400" dirty="0" smtClean="0"/>
              <a:t> </a:t>
            </a:r>
            <a:r>
              <a:rPr lang="nb-NO" sz="2400" dirty="0" err="1" smtClean="0"/>
              <a:t>references</a:t>
            </a:r>
            <a:endParaRPr lang="nb-NO" sz="2400" dirty="0" smtClean="0"/>
          </a:p>
          <a:p>
            <a:pPr lvl="1"/>
            <a:r>
              <a:rPr lang="nb-NO" sz="1800" dirty="0" smtClean="0"/>
              <a:t>Leases</a:t>
            </a:r>
          </a:p>
          <a:p>
            <a:r>
              <a:rPr lang="nb-NO" sz="2400" dirty="0" err="1" smtClean="0"/>
              <a:t>Transparency</a:t>
            </a:r>
            <a:endParaRPr lang="nb-NO" sz="2400" dirty="0" smtClean="0"/>
          </a:p>
          <a:p>
            <a:r>
              <a:rPr lang="nb-NO" sz="2400" dirty="0" err="1" smtClean="0"/>
              <a:t>Dependencies</a:t>
            </a:r>
            <a:endParaRPr lang="nb-NO" sz="2400" dirty="0" smtClean="0"/>
          </a:p>
          <a:p>
            <a:pPr lvl="1"/>
            <a:r>
              <a:rPr lang="nb-NO" sz="1800" dirty="0" err="1" smtClean="0"/>
              <a:t>Minimized</a:t>
            </a:r>
            <a:r>
              <a:rPr lang="nb-NO" sz="1800" dirty="0" smtClean="0"/>
              <a:t> by </a:t>
            </a:r>
            <a:r>
              <a:rPr lang="nb-NO" sz="1800" dirty="0" err="1" smtClean="0"/>
              <a:t>grouping</a:t>
            </a:r>
            <a:r>
              <a:rPr lang="nb-NO" sz="1800" dirty="0" smtClean="0"/>
              <a:t> </a:t>
            </a:r>
            <a:r>
              <a:rPr lang="nb-NO" sz="1800" dirty="0" err="1" smtClean="0"/>
              <a:t>objects</a:t>
            </a:r>
            <a:r>
              <a:rPr lang="nb-NO" sz="1800" dirty="0" smtClean="0"/>
              <a:t> in </a:t>
            </a:r>
            <a:r>
              <a:rPr lang="nb-NO" sz="1800" dirty="0" err="1" smtClean="0"/>
              <a:t>virtual</a:t>
            </a:r>
            <a:r>
              <a:rPr lang="nb-NO" sz="1800" dirty="0" smtClean="0"/>
              <a:t> regions</a:t>
            </a:r>
          </a:p>
          <a:p>
            <a:r>
              <a:rPr lang="nb-NO" sz="2400" dirty="0" err="1" smtClean="0"/>
              <a:t>Execution</a:t>
            </a:r>
            <a:r>
              <a:rPr lang="nb-NO" sz="2400" dirty="0" smtClean="0"/>
              <a:t> time</a:t>
            </a:r>
          </a:p>
          <a:p>
            <a:pPr lvl="1"/>
            <a:r>
              <a:rPr lang="nb-NO" sz="2000" dirty="0" smtClean="0"/>
              <a:t>Dependent </a:t>
            </a:r>
            <a:r>
              <a:rPr lang="nb-NO" sz="2000" dirty="0" err="1" smtClean="0"/>
              <a:t>on</a:t>
            </a:r>
            <a:r>
              <a:rPr lang="nb-NO" sz="2000" dirty="0" smtClean="0"/>
              <a:t> data </a:t>
            </a:r>
            <a:r>
              <a:rPr lang="nb-NO" sz="2000" dirty="0" err="1" smtClean="0"/>
              <a:t>size</a:t>
            </a:r>
            <a:endParaRPr lang="nb-NO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00562" y="928670"/>
            <a:ext cx="464343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•"/>
              <a:tabLst/>
              <a:defRPr/>
            </a:pPr>
            <a:r>
              <a:rPr kumimoji="0" lang="nb-NO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Invocations</a:t>
            </a:r>
            <a:r>
              <a:rPr kumimoji="0" lang="nb-NO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during </a:t>
            </a:r>
            <a:r>
              <a:rPr kumimoji="0" lang="nb-NO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migration</a:t>
            </a:r>
            <a:endParaRPr kumimoji="0" lang="nb-NO" sz="1800" b="0" i="0" u="none" strike="noStrike" kern="0" cap="none" spc="0" normalizeH="0" baseline="0" noProof="0" dirty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n-lt"/>
            </a:endParaRPr>
          </a:p>
          <a:p>
            <a:pPr marL="742950" lvl="1" indent="-285750">
              <a:spcBef>
                <a:spcPct val="40000"/>
              </a:spcBef>
              <a:buClr>
                <a:srgbClr val="5F5F5F"/>
              </a:buClr>
              <a:buFontTx/>
              <a:buChar char="–"/>
              <a:defRPr/>
            </a:pPr>
            <a:r>
              <a:rPr lang="nb-NO" sz="1800" dirty="0" err="1" smtClean="0"/>
              <a:t>Shadow</a:t>
            </a:r>
            <a:r>
              <a:rPr lang="nb-NO" sz="1800" dirty="0" smtClean="0"/>
              <a:t> </a:t>
            </a:r>
            <a:r>
              <a:rPr lang="nb-NO" sz="1800" dirty="0" err="1" smtClean="0"/>
              <a:t>objects</a:t>
            </a:r>
            <a:endParaRPr kumimoji="0" lang="nb-NO" sz="1800" b="0" i="0" u="none" strike="noStrike" kern="0" cap="none" spc="0" normalizeH="0" baseline="0" noProof="0" dirty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•"/>
              <a:tabLst/>
              <a:defRPr/>
            </a:pPr>
            <a:r>
              <a:rPr kumimoji="0" lang="nb-NO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Migration </a:t>
            </a:r>
            <a:r>
              <a:rPr kumimoji="0" lang="nb-NO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activators</a:t>
            </a:r>
            <a:endParaRPr kumimoji="0" lang="nb-NO" sz="2400" b="0" i="0" u="none" strike="noStrike" kern="0" cap="none" spc="0" normalizeH="0" baseline="0" noProof="0" dirty="0" smtClean="0">
              <a:ln>
                <a:noFill/>
              </a:ln>
              <a:solidFill>
                <a:srgbClr val="FE751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–"/>
              <a:tabLst/>
              <a:defRPr/>
            </a:pP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Only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when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certain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levels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are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reached</a:t>
            </a:r>
            <a:endParaRPr kumimoji="0" lang="nb-NO" sz="1800" b="0" i="0" u="none" strike="noStrike" kern="0" cap="none" spc="0" normalizeH="0" baseline="0" noProof="0" dirty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–"/>
              <a:tabLst/>
              <a:defRPr/>
            </a:pP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Based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on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population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•"/>
              <a:tabLst/>
              <a:defRPr/>
            </a:pPr>
            <a:r>
              <a:rPr kumimoji="0" lang="nb-NO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Garbage</a:t>
            </a:r>
            <a:r>
              <a:rPr kumimoji="0" lang="nb-NO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b-NO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collection</a:t>
            </a:r>
            <a:endParaRPr kumimoji="0" lang="nb-NO" sz="2400" b="0" i="0" u="none" strike="noStrike" kern="0" cap="none" spc="0" normalizeH="0" baseline="0" noProof="0" dirty="0" smtClean="0">
              <a:ln>
                <a:noFill/>
              </a:ln>
              <a:solidFill>
                <a:srgbClr val="FE751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•"/>
              <a:tabLst/>
              <a:defRPr/>
            </a:pPr>
            <a:r>
              <a:rPr kumimoji="0" lang="nb-NO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Partial</a:t>
            </a:r>
            <a:r>
              <a:rPr kumimoji="0" lang="nb-NO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b-NO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failures</a:t>
            </a:r>
            <a:endParaRPr kumimoji="0" lang="nb-NO" sz="2400" b="0" i="0" u="none" strike="noStrike" kern="0" cap="none" spc="0" normalizeH="0" baseline="0" noProof="0" dirty="0" smtClean="0">
              <a:ln>
                <a:noFill/>
              </a:ln>
              <a:solidFill>
                <a:srgbClr val="FE751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•"/>
              <a:tabLst/>
              <a:defRPr/>
            </a:pPr>
            <a:r>
              <a:rPr kumimoji="0" lang="nb-NO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Measuring</a:t>
            </a:r>
            <a:r>
              <a:rPr kumimoji="0" lang="nb-NO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b-NO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nb-NO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b-NO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latency</a:t>
            </a:r>
            <a:endParaRPr kumimoji="0" lang="nb-NO" sz="2400" b="0" i="0" u="none" strike="noStrike" kern="0" cap="none" spc="0" normalizeH="0" baseline="0" noProof="0" dirty="0" smtClean="0">
              <a:ln>
                <a:noFill/>
              </a:ln>
              <a:solidFill>
                <a:srgbClr val="FE751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Future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Integrating</a:t>
            </a:r>
            <a:r>
              <a:rPr lang="nb-NO" dirty="0" smtClean="0"/>
              <a:t> </a:t>
            </a:r>
            <a:r>
              <a:rPr lang="nb-NO" dirty="0" err="1" smtClean="0"/>
              <a:t>dynamic</a:t>
            </a:r>
            <a:r>
              <a:rPr lang="nb-NO" dirty="0" smtClean="0"/>
              <a:t> </a:t>
            </a:r>
            <a:r>
              <a:rPr lang="nb-NO" dirty="0" err="1" smtClean="0"/>
              <a:t>core</a:t>
            </a:r>
            <a:r>
              <a:rPr lang="nb-NO" dirty="0" smtClean="0"/>
              <a:t> </a:t>
            </a:r>
            <a:r>
              <a:rPr lang="nb-NO" dirty="0" err="1" smtClean="0"/>
              <a:t>selection</a:t>
            </a:r>
            <a:r>
              <a:rPr lang="nb-NO" dirty="0" smtClean="0"/>
              <a:t> and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migration</a:t>
            </a:r>
            <a:r>
              <a:rPr lang="nb-NO" dirty="0" smtClean="0"/>
              <a:t> </a:t>
            </a:r>
            <a:r>
              <a:rPr lang="nb-NO" dirty="0" err="1" smtClean="0"/>
              <a:t>middleware</a:t>
            </a:r>
            <a:endParaRPr lang="nb-NO" dirty="0" smtClean="0"/>
          </a:p>
          <a:p>
            <a:pPr lvl="1"/>
            <a:r>
              <a:rPr lang="nb-NO" dirty="0" err="1" smtClean="0"/>
              <a:t>Currently</a:t>
            </a:r>
            <a:r>
              <a:rPr lang="nb-NO" dirty="0" smtClean="0"/>
              <a:t> under </a:t>
            </a:r>
            <a:r>
              <a:rPr lang="nb-NO" dirty="0" err="1" smtClean="0"/>
              <a:t>way</a:t>
            </a:r>
            <a:endParaRPr lang="nb-NO" dirty="0" smtClean="0"/>
          </a:p>
          <a:p>
            <a:r>
              <a:rPr lang="nb-NO" dirty="0" smtClean="0"/>
              <a:t>Run </a:t>
            </a:r>
            <a:r>
              <a:rPr lang="nb-NO" dirty="0" err="1" smtClean="0"/>
              <a:t>extensive</a:t>
            </a:r>
            <a:r>
              <a:rPr lang="nb-NO" dirty="0" smtClean="0"/>
              <a:t> tests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PlanetLab</a:t>
            </a:r>
            <a:endParaRPr lang="nb-NO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5429288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“Latency Reduction by Dynamic Core Selection and Partial Migration of Game State”</a:t>
            </a:r>
            <a:endParaRPr kumimoji="0" lang="nb-NO" sz="3200" b="1" i="1" u="none" strike="noStrike" kern="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158" y="-24"/>
            <a:ext cx="850112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None/>
              <a:tabLst/>
              <a:defRPr/>
            </a:pPr>
            <a:r>
              <a:rPr kumimoji="0" lang="nb-NO" sz="3600" i="1" kern="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We</a:t>
            </a:r>
            <a:r>
              <a:rPr kumimoji="0" lang="nb-NO" sz="3600" i="1" kern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 have</a:t>
            </a:r>
            <a:r>
              <a:rPr kumimoji="0" lang="nb-NO" sz="3600" i="1" kern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…</a:t>
            </a:r>
            <a:endParaRPr kumimoji="0" lang="nb-NO" sz="2800" b="0" i="1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000108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None/>
              <a:tabLst/>
              <a:defRPr/>
            </a:pPr>
            <a:r>
              <a:rPr kumimoji="0" lang="nb-NO" sz="2800" kern="0" dirty="0" smtClean="0">
                <a:solidFill>
                  <a:srgbClr val="FE7519"/>
                </a:solidFill>
                <a:latin typeface="+mn-lt"/>
              </a:rPr>
              <a:t>Run </a:t>
            </a:r>
            <a:r>
              <a:rPr kumimoji="0" lang="nb-NO" sz="2800" kern="0" dirty="0" err="1" smtClean="0">
                <a:solidFill>
                  <a:srgbClr val="FE7519"/>
                </a:solidFill>
                <a:latin typeface="+mn-lt"/>
              </a:rPr>
              <a:t>simulations</a:t>
            </a:r>
            <a:r>
              <a:rPr kumimoji="0" lang="nb-NO" sz="2800" kern="0" dirty="0" smtClean="0">
                <a:solidFill>
                  <a:srgbClr val="FE7519"/>
                </a:solidFill>
                <a:latin typeface="+mn-lt"/>
              </a:rPr>
              <a:t> to test </a:t>
            </a:r>
            <a:r>
              <a:rPr kumimoji="0" lang="nb-NO" sz="2800" i="1" kern="0" dirty="0" err="1" smtClean="0">
                <a:solidFill>
                  <a:srgbClr val="5F5F5F"/>
                </a:solidFill>
                <a:latin typeface="+mn-lt"/>
              </a:rPr>
              <a:t>dynamic</a:t>
            </a:r>
            <a:r>
              <a:rPr kumimoji="0" lang="nb-NO" sz="2800" i="1" kern="0" dirty="0" smtClean="0">
                <a:solidFill>
                  <a:srgbClr val="5F5F5F"/>
                </a:solidFill>
                <a:latin typeface="+mn-lt"/>
              </a:rPr>
              <a:t> </a:t>
            </a:r>
            <a:r>
              <a:rPr kumimoji="0" lang="nb-NO" sz="2800" i="1" kern="0" dirty="0" err="1" smtClean="0">
                <a:solidFill>
                  <a:srgbClr val="5F5F5F"/>
                </a:solidFill>
                <a:latin typeface="+mn-lt"/>
              </a:rPr>
              <a:t>core</a:t>
            </a:r>
            <a:r>
              <a:rPr kumimoji="0" lang="nb-NO" sz="2800" i="1" kern="0" dirty="0" smtClean="0">
                <a:solidFill>
                  <a:srgbClr val="5F5F5F"/>
                </a:solidFill>
                <a:latin typeface="+mn-lt"/>
              </a:rPr>
              <a:t> </a:t>
            </a:r>
            <a:r>
              <a:rPr kumimoji="0" lang="nb-NO" sz="2800" i="1" kern="0" dirty="0" err="1" smtClean="0">
                <a:solidFill>
                  <a:srgbClr val="5F5F5F"/>
                </a:solidFill>
                <a:latin typeface="+mn-lt"/>
              </a:rPr>
              <a:t>selection</a:t>
            </a:r>
            <a:endParaRPr kumimoji="0" lang="nb-NO" sz="2800" i="1" kern="0" dirty="0" smtClean="0">
              <a:solidFill>
                <a:srgbClr val="5F5F5F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None/>
              <a:tabLst/>
              <a:defRPr/>
            </a:pPr>
            <a:endParaRPr kumimoji="0" lang="nb-NO" sz="2800" i="1" kern="0" dirty="0" smtClean="0">
              <a:solidFill>
                <a:srgbClr val="5F5F5F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None/>
              <a:tabLst/>
              <a:defRPr/>
            </a:pPr>
            <a:r>
              <a:rPr kumimoji="0" lang="nb-NO" sz="2800" kern="0" dirty="0" err="1" smtClean="0">
                <a:solidFill>
                  <a:srgbClr val="FE7519"/>
                </a:solidFill>
                <a:latin typeface="+mn-lt"/>
              </a:rPr>
              <a:t>Implemented</a:t>
            </a:r>
            <a:r>
              <a:rPr kumimoji="0" lang="nb-NO" sz="2800" kern="0" dirty="0" smtClean="0">
                <a:solidFill>
                  <a:srgbClr val="FE7519"/>
                </a:solidFill>
                <a:latin typeface="+mn-lt"/>
              </a:rPr>
              <a:t> a </a:t>
            </a:r>
            <a:r>
              <a:rPr kumimoji="0" lang="nb-NO" sz="2800" i="1" kern="0" dirty="0" err="1" smtClean="0">
                <a:solidFill>
                  <a:srgbClr val="5F5F5F"/>
                </a:solidFill>
                <a:latin typeface="+mn-lt"/>
              </a:rPr>
              <a:t>proof-of-concept</a:t>
            </a:r>
            <a:r>
              <a:rPr kumimoji="0" lang="nb-NO" sz="2800" kern="0" dirty="0" smtClean="0">
                <a:solidFill>
                  <a:srgbClr val="FE7519"/>
                </a:solidFill>
                <a:latin typeface="+mn-lt"/>
              </a:rPr>
              <a:t> </a:t>
            </a:r>
            <a:r>
              <a:rPr kumimoji="0" lang="nb-NO" sz="2800" kern="0" dirty="0" smtClean="0">
                <a:solidFill>
                  <a:srgbClr val="FE7519"/>
                </a:solidFill>
                <a:latin typeface="+mn-lt"/>
              </a:rPr>
              <a:t>system for </a:t>
            </a:r>
            <a:r>
              <a:rPr kumimoji="0" lang="nb-NO" sz="2800" kern="0" dirty="0" err="1" smtClean="0">
                <a:solidFill>
                  <a:srgbClr val="FE7519"/>
                </a:solidFill>
                <a:latin typeface="+mn-lt"/>
              </a:rPr>
              <a:t>the</a:t>
            </a:r>
            <a:r>
              <a:rPr kumimoji="0" lang="nb-NO" sz="2800" kern="0" dirty="0" smtClean="0">
                <a:solidFill>
                  <a:srgbClr val="FE7519"/>
                </a:solidFill>
                <a:latin typeface="+mn-lt"/>
              </a:rPr>
              <a:t> </a:t>
            </a:r>
            <a:r>
              <a:rPr kumimoji="0" lang="nb-NO" sz="2800" i="1" kern="0" dirty="0" err="1" smtClean="0">
                <a:solidFill>
                  <a:srgbClr val="5F5F5F"/>
                </a:solidFill>
                <a:latin typeface="+mn-lt"/>
              </a:rPr>
              <a:t>migration</a:t>
            </a:r>
            <a:r>
              <a:rPr kumimoji="0" lang="nb-NO" sz="2800" i="1" kern="0" dirty="0" smtClean="0">
                <a:solidFill>
                  <a:srgbClr val="5F5F5F"/>
                </a:solidFill>
                <a:latin typeface="+mn-lt"/>
              </a:rPr>
              <a:t> </a:t>
            </a:r>
            <a:r>
              <a:rPr kumimoji="0" lang="nb-NO" sz="2800" kern="0" dirty="0" err="1" smtClean="0">
                <a:solidFill>
                  <a:srgbClr val="FE7519"/>
                </a:solidFill>
                <a:latin typeface="+mn-lt"/>
              </a:rPr>
              <a:t>of</a:t>
            </a:r>
            <a:r>
              <a:rPr kumimoji="0" lang="nb-NO" sz="2800" i="1" kern="0" dirty="0" smtClean="0">
                <a:solidFill>
                  <a:srgbClr val="5F5F5F"/>
                </a:solidFill>
                <a:latin typeface="+mn-lt"/>
              </a:rPr>
              <a:t> game </a:t>
            </a:r>
            <a:r>
              <a:rPr kumimoji="0" lang="nb-NO" sz="2800" i="1" kern="0" dirty="0" err="1" smtClean="0">
                <a:solidFill>
                  <a:srgbClr val="5F5F5F"/>
                </a:solidFill>
                <a:latin typeface="+mn-lt"/>
              </a:rPr>
              <a:t>state</a:t>
            </a:r>
            <a:endParaRPr kumimoji="0" lang="nb-NO" sz="2800" i="1" kern="0" dirty="0" smtClean="0">
              <a:solidFill>
                <a:srgbClr val="5F5F5F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None/>
              <a:tabLst/>
              <a:defRPr/>
            </a:pPr>
            <a:endParaRPr kumimoji="0" lang="nb-NO" sz="2800" i="1" kern="0" dirty="0" smtClean="0">
              <a:solidFill>
                <a:srgbClr val="5F5F5F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None/>
              <a:tabLst/>
              <a:defRPr/>
            </a:pPr>
            <a:r>
              <a:rPr kumimoji="0" lang="nb-NO" sz="2800" i="1" kern="0" dirty="0" smtClean="0">
                <a:solidFill>
                  <a:srgbClr val="5F5F5F"/>
                </a:solidFill>
                <a:latin typeface="+mn-lt"/>
              </a:rPr>
              <a:t>”All in </a:t>
            </a:r>
            <a:r>
              <a:rPr kumimoji="0" lang="nb-NO" sz="2800" i="1" kern="0" dirty="0" err="1" smtClean="0">
                <a:solidFill>
                  <a:srgbClr val="5F5F5F"/>
                </a:solidFill>
                <a:latin typeface="+mn-lt"/>
              </a:rPr>
              <a:t>the</a:t>
            </a:r>
            <a:r>
              <a:rPr kumimoji="0" lang="nb-NO" sz="2800" i="1" kern="0" dirty="0" smtClean="0">
                <a:solidFill>
                  <a:srgbClr val="5F5F5F"/>
                </a:solidFill>
                <a:latin typeface="+mn-lt"/>
              </a:rPr>
              <a:t> </a:t>
            </a:r>
            <a:r>
              <a:rPr kumimoji="0" lang="nb-NO" sz="2800" i="1" kern="0" dirty="0" err="1" smtClean="0">
                <a:solidFill>
                  <a:srgbClr val="5F5F5F"/>
                </a:solidFill>
                <a:latin typeface="+mn-lt"/>
              </a:rPr>
              <a:t>name</a:t>
            </a:r>
            <a:r>
              <a:rPr kumimoji="0" lang="nb-NO" sz="2800" i="1" kern="0" dirty="0" smtClean="0">
                <a:solidFill>
                  <a:srgbClr val="5F5F5F"/>
                </a:solidFill>
                <a:latin typeface="+mn-lt"/>
              </a:rPr>
              <a:t> </a:t>
            </a:r>
            <a:r>
              <a:rPr kumimoji="0" lang="nb-NO" sz="2800" i="1" kern="0" dirty="0" err="1" smtClean="0">
                <a:solidFill>
                  <a:srgbClr val="5F5F5F"/>
                </a:solidFill>
                <a:latin typeface="+mn-lt"/>
              </a:rPr>
              <a:t>of</a:t>
            </a:r>
            <a:r>
              <a:rPr kumimoji="0" lang="nb-NO" sz="2800" i="1" kern="0" dirty="0" smtClean="0">
                <a:solidFill>
                  <a:srgbClr val="5F5F5F"/>
                </a:solidFill>
                <a:latin typeface="+mn-lt"/>
              </a:rPr>
              <a:t> </a:t>
            </a:r>
            <a:r>
              <a:rPr kumimoji="0" lang="nb-NO" sz="2800" i="1" kern="0" dirty="0" err="1" smtClean="0">
                <a:solidFill>
                  <a:srgbClr val="5F5F5F"/>
                </a:solidFill>
                <a:latin typeface="+mn-lt"/>
              </a:rPr>
              <a:t>improving</a:t>
            </a:r>
            <a:r>
              <a:rPr kumimoji="0" lang="nb-NO" sz="2800" i="1" kern="0" dirty="0" smtClean="0">
                <a:solidFill>
                  <a:srgbClr val="5F5F5F"/>
                </a:solidFill>
                <a:latin typeface="+mn-lt"/>
              </a:rPr>
              <a:t> </a:t>
            </a:r>
            <a:r>
              <a:rPr kumimoji="0" lang="nb-NO" sz="2800" i="1" kern="0" dirty="0" err="1" smtClean="0">
                <a:solidFill>
                  <a:srgbClr val="FE7519"/>
                </a:solidFill>
                <a:latin typeface="+mn-lt"/>
              </a:rPr>
              <a:t>latency</a:t>
            </a:r>
            <a:r>
              <a:rPr kumimoji="0" lang="nb-NO" sz="2800" i="1" kern="0" dirty="0" smtClean="0">
                <a:solidFill>
                  <a:srgbClr val="5F5F5F"/>
                </a:solidFill>
                <a:latin typeface="+mn-lt"/>
              </a:rPr>
              <a:t>”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None/>
              <a:tabLst/>
              <a:defRPr/>
            </a:pPr>
            <a:endParaRPr kumimoji="0" lang="nb-NO" sz="2800" b="0" i="1" u="none" strike="noStrike" kern="0" cap="none" spc="0" normalizeH="0" baseline="0" noProof="0" dirty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5329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1538" y="3143248"/>
            <a:ext cx="7010400" cy="1219200"/>
          </a:xfrm>
        </p:spPr>
        <p:txBody>
          <a:bodyPr/>
          <a:lstStyle/>
          <a:p>
            <a:r>
              <a:rPr lang="nb-NO" dirty="0" err="1" smtClean="0">
                <a:latin typeface="+mj-lt"/>
              </a:rPr>
              <a:t>Thank</a:t>
            </a:r>
            <a:r>
              <a:rPr lang="nb-NO" dirty="0" smtClean="0">
                <a:latin typeface="+mj-lt"/>
              </a:rPr>
              <a:t> </a:t>
            </a:r>
            <a:r>
              <a:rPr lang="nb-NO" dirty="0" err="1" smtClean="0">
                <a:latin typeface="+mj-lt"/>
              </a:rPr>
              <a:t>you</a:t>
            </a:r>
            <a:r>
              <a:rPr lang="nb-NO" dirty="0" smtClean="0">
                <a:latin typeface="+mj-lt"/>
              </a:rPr>
              <a:t> for </a:t>
            </a:r>
            <a:r>
              <a:rPr lang="nb-NO" dirty="0" err="1" smtClean="0">
                <a:latin typeface="+mj-lt"/>
              </a:rPr>
              <a:t>your</a:t>
            </a:r>
            <a:r>
              <a:rPr lang="nb-NO" dirty="0" smtClean="0">
                <a:latin typeface="+mj-lt"/>
              </a:rPr>
              <a:t> time, </a:t>
            </a:r>
            <a:r>
              <a:rPr lang="nb-NO" dirty="0" err="1" smtClean="0">
                <a:latin typeface="+mj-lt"/>
              </a:rPr>
              <a:t>any</a:t>
            </a:r>
            <a:r>
              <a:rPr lang="nb-NO" dirty="0" smtClean="0">
                <a:latin typeface="+mj-lt"/>
              </a:rPr>
              <a:t> </a:t>
            </a:r>
            <a:r>
              <a:rPr lang="nb-NO" dirty="0" err="1" smtClean="0">
                <a:latin typeface="+mj-lt"/>
              </a:rPr>
              <a:t>questions</a:t>
            </a:r>
            <a:r>
              <a:rPr lang="nb-NO" dirty="0">
                <a:latin typeface="+mj-lt"/>
              </a:rPr>
              <a:t>?</a:t>
            </a:r>
          </a:p>
        </p:txBody>
      </p:sp>
    </p:spTree>
  </p:cSld>
  <p:clrMapOvr>
    <a:masterClrMapping/>
  </p:clrMapOvr>
  <p:transition advTm="337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4" y="142852"/>
            <a:ext cx="3786214" cy="1357322"/>
          </a:xfrm>
        </p:spPr>
        <p:txBody>
          <a:bodyPr/>
          <a:lstStyle/>
          <a:p>
            <a:r>
              <a:rPr lang="en-US" sz="2000" b="0" i="1" dirty="0" smtClean="0">
                <a:solidFill>
                  <a:srgbClr val="B2B2B2"/>
                </a:solidFill>
              </a:rPr>
              <a:t>“Latency Reduction by Dynamic Core Selection and Partial Migration of Game State”</a:t>
            </a:r>
            <a:endParaRPr lang="nb-NO" sz="2000" i="1" dirty="0">
              <a:solidFill>
                <a:srgbClr val="B2B2B2"/>
              </a:solidFill>
            </a:endParaRPr>
          </a:p>
        </p:txBody>
      </p:sp>
      <p:pic>
        <p:nvPicPr>
          <p:cNvPr id="8" name="Picture 7" descr="Lucky_Luk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906723"/>
            <a:ext cx="2728912" cy="2022475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5643570" y="1500174"/>
            <a:ext cx="2786082" cy="1694635"/>
            <a:chOff x="4071934" y="607199"/>
            <a:chExt cx="5000660" cy="3041653"/>
          </a:xfrm>
        </p:grpSpPr>
        <p:pic>
          <p:nvPicPr>
            <p:cNvPr id="10" name="Picture 9" descr="proxy-architecture-before-mod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71934" y="607199"/>
              <a:ext cx="2163901" cy="3041653"/>
            </a:xfrm>
            <a:prstGeom prst="rect">
              <a:avLst/>
            </a:prstGeom>
          </p:spPr>
        </p:pic>
        <p:pic>
          <p:nvPicPr>
            <p:cNvPr id="11" name="Picture 10" descr="proxy-architecture-after-mod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08693" y="607199"/>
              <a:ext cx="2163901" cy="3041653"/>
            </a:xfrm>
            <a:prstGeom prst="rect">
              <a:avLst/>
            </a:prstGeom>
          </p:spPr>
        </p:pic>
        <p:cxnSp>
          <p:nvCxnSpPr>
            <p:cNvPr id="13" name="Straight Arrow Connector 12"/>
            <p:cNvCxnSpPr/>
            <p:nvPr/>
          </p:nvCxnSpPr>
          <p:spPr bwMode="auto">
            <a:xfrm>
              <a:off x="6143636" y="2000240"/>
              <a:ext cx="92869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-71462"/>
            <a:ext cx="8501122" cy="6357982"/>
          </a:xfrm>
        </p:spPr>
        <p:txBody>
          <a:bodyPr numCol="1"/>
          <a:lstStyle/>
          <a:p>
            <a:r>
              <a:rPr lang="nb-NO" sz="2400" dirty="0" err="1" smtClean="0"/>
              <a:t>Latency</a:t>
            </a:r>
            <a:endParaRPr lang="nb-NO" sz="2400" dirty="0" smtClean="0"/>
          </a:p>
          <a:p>
            <a:pPr lvl="1"/>
            <a:r>
              <a:rPr lang="nb-NO" sz="2000" dirty="0" err="1" smtClean="0"/>
              <a:t>Impacts</a:t>
            </a:r>
            <a:r>
              <a:rPr lang="nb-NO" sz="2000" dirty="0" smtClean="0"/>
              <a:t> </a:t>
            </a:r>
            <a:r>
              <a:rPr lang="nb-NO" sz="2000" dirty="0" err="1" smtClean="0"/>
              <a:t>perceived</a:t>
            </a:r>
            <a:r>
              <a:rPr lang="nb-NO" sz="2000" dirty="0" smtClean="0"/>
              <a:t> </a:t>
            </a:r>
            <a:r>
              <a:rPr lang="nb-NO" sz="2000" dirty="0" err="1" smtClean="0"/>
              <a:t>quality</a:t>
            </a:r>
            <a:endParaRPr lang="nb-NO" sz="2000" dirty="0" smtClean="0"/>
          </a:p>
          <a:p>
            <a:pPr lvl="1"/>
            <a:r>
              <a:rPr lang="nb-NO" sz="2000" dirty="0" err="1" smtClean="0"/>
              <a:t>High</a:t>
            </a:r>
            <a:r>
              <a:rPr lang="nb-NO" sz="2000" dirty="0" smtClean="0"/>
              <a:t> </a:t>
            </a:r>
            <a:r>
              <a:rPr lang="nb-NO" sz="2000" dirty="0" err="1" smtClean="0"/>
              <a:t>latency</a:t>
            </a:r>
            <a:r>
              <a:rPr lang="nb-NO" sz="2000" dirty="0" smtClean="0"/>
              <a:t> </a:t>
            </a:r>
            <a:r>
              <a:rPr lang="nb-NO" sz="2000" dirty="0" err="1" smtClean="0"/>
              <a:t>delays</a:t>
            </a:r>
            <a:r>
              <a:rPr lang="nb-NO" sz="2000" dirty="0" smtClean="0"/>
              <a:t> </a:t>
            </a:r>
            <a:r>
              <a:rPr lang="nb-NO" sz="2000" dirty="0" err="1" smtClean="0"/>
              <a:t>event</a:t>
            </a:r>
            <a:r>
              <a:rPr lang="nb-NO" sz="2000" dirty="0" smtClean="0"/>
              <a:t> </a:t>
            </a:r>
            <a:r>
              <a:rPr lang="nb-NO" sz="2000" dirty="0" err="1" smtClean="0"/>
              <a:t>processing</a:t>
            </a:r>
            <a:endParaRPr lang="nb-NO" sz="2000" dirty="0" smtClean="0"/>
          </a:p>
          <a:p>
            <a:r>
              <a:rPr lang="nb-NO" sz="2400" dirty="0" smtClean="0"/>
              <a:t>Game State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Dynamic data						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Objects, </a:t>
            </a:r>
            <a:r>
              <a:rPr lang="en-US" sz="2000" dirty="0" err="1" smtClean="0">
                <a:sym typeface="Wingdings" pitchFamily="2" charset="2"/>
              </a:rPr>
              <a:t>i.e</a:t>
            </a:r>
            <a:r>
              <a:rPr lang="en-US" sz="2000" dirty="0" smtClean="0">
                <a:sym typeface="Wingdings" pitchFamily="2" charset="2"/>
              </a:rPr>
              <a:t>, instances of Classes</a:t>
            </a:r>
          </a:p>
          <a:p>
            <a:pPr lvl="0">
              <a:defRPr/>
            </a:pPr>
            <a:r>
              <a:rPr lang="nb-NO" sz="2400" dirty="0" err="1" smtClean="0"/>
              <a:t>Dynamic</a:t>
            </a:r>
            <a:r>
              <a:rPr lang="nb-NO" sz="2400" dirty="0" smtClean="0"/>
              <a:t> </a:t>
            </a:r>
            <a:r>
              <a:rPr lang="nb-NO" sz="2400" dirty="0" err="1" smtClean="0"/>
              <a:t>Core</a:t>
            </a:r>
            <a:r>
              <a:rPr lang="nb-NO" sz="2400" dirty="0" smtClean="0"/>
              <a:t> </a:t>
            </a:r>
            <a:r>
              <a:rPr lang="nb-NO" sz="2400" dirty="0" err="1" smtClean="0"/>
              <a:t>Selection</a:t>
            </a:r>
            <a:endParaRPr lang="nb-NO" sz="2400" dirty="0" smtClean="0"/>
          </a:p>
          <a:p>
            <a:pPr lvl="1">
              <a:defRPr/>
            </a:pPr>
            <a:r>
              <a:rPr lang="nb-NO" sz="2000" dirty="0" smtClean="0"/>
              <a:t>Purpose: </a:t>
            </a:r>
            <a:r>
              <a:rPr lang="nb-NO" sz="2000" dirty="0" err="1" smtClean="0"/>
              <a:t>select</a:t>
            </a:r>
            <a:r>
              <a:rPr lang="nb-NO" sz="2000" dirty="0" smtClean="0"/>
              <a:t> an optimal server for a </a:t>
            </a:r>
            <a:r>
              <a:rPr lang="nb-NO" sz="2000" dirty="0" err="1" smtClean="0"/>
              <a:t>set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clients</a:t>
            </a:r>
            <a:endParaRPr lang="nb-NO" sz="2400" dirty="0" smtClean="0"/>
          </a:p>
          <a:p>
            <a:pPr lvl="1">
              <a:defRPr/>
            </a:pPr>
            <a:r>
              <a:rPr lang="nb-NO" sz="2000" dirty="0" err="1" smtClean="0"/>
              <a:t>Approach</a:t>
            </a:r>
            <a:r>
              <a:rPr lang="nb-NO" sz="2000" dirty="0" smtClean="0"/>
              <a:t>: </a:t>
            </a:r>
            <a:r>
              <a:rPr lang="nb-NO" sz="2000" dirty="0" err="1" smtClean="0"/>
              <a:t>heuristic</a:t>
            </a:r>
            <a:r>
              <a:rPr lang="nb-NO" sz="2000" dirty="0" smtClean="0"/>
              <a:t> </a:t>
            </a:r>
            <a:r>
              <a:rPr lang="nb-NO" sz="2000" dirty="0" err="1" smtClean="0"/>
              <a:t>algorithm</a:t>
            </a:r>
            <a:endParaRPr lang="nb-NO" sz="2000" dirty="0" smtClean="0"/>
          </a:p>
          <a:p>
            <a:pPr lvl="2">
              <a:defRPr/>
            </a:pPr>
            <a:r>
              <a:rPr lang="en-US" sz="1800" dirty="0" smtClean="0"/>
              <a:t>Set of rules intended to increase the probability of solving some problem</a:t>
            </a:r>
            <a:endParaRPr lang="nb-NO" sz="1800" dirty="0" smtClean="0"/>
          </a:p>
          <a:p>
            <a:pPr lvl="0">
              <a:defRPr/>
            </a:pPr>
            <a:r>
              <a:rPr lang="nb-NO" sz="2400" dirty="0" smtClean="0"/>
              <a:t>Migration</a:t>
            </a:r>
          </a:p>
          <a:p>
            <a:pPr lvl="1">
              <a:defRPr/>
            </a:pPr>
            <a:r>
              <a:rPr lang="nb-NO" sz="2000" dirty="0" smtClean="0"/>
              <a:t>Mobile </a:t>
            </a:r>
            <a:r>
              <a:rPr lang="nb-NO" sz="2000" dirty="0" err="1" smtClean="0"/>
              <a:t>objects</a:t>
            </a:r>
            <a:r>
              <a:rPr lang="nb-NO" sz="2000" dirty="0" smtClean="0"/>
              <a:t> for </a:t>
            </a:r>
            <a:r>
              <a:rPr lang="nb-NO" sz="2000" dirty="0" err="1" smtClean="0"/>
              <a:t>moving</a:t>
            </a:r>
            <a:r>
              <a:rPr lang="nb-NO" sz="2000" dirty="0" smtClean="0"/>
              <a:t> </a:t>
            </a:r>
            <a:r>
              <a:rPr lang="nb-NO" sz="2000" dirty="0" err="1" smtClean="0"/>
              <a:t>state</a:t>
            </a:r>
            <a:endParaRPr lang="nb-NO" sz="2000" dirty="0" smtClean="0"/>
          </a:p>
          <a:p>
            <a:pPr lvl="1">
              <a:defRPr/>
            </a:pPr>
            <a:r>
              <a:rPr lang="nb-NO" sz="2000" dirty="0" err="1" smtClean="0"/>
              <a:t>Distributed</a:t>
            </a:r>
            <a:r>
              <a:rPr lang="nb-NO" sz="2000" dirty="0" smtClean="0"/>
              <a:t> </a:t>
            </a:r>
            <a:r>
              <a:rPr lang="nb-NO" sz="2000" dirty="0" err="1" smtClean="0"/>
              <a:t>name</a:t>
            </a:r>
            <a:r>
              <a:rPr lang="nb-NO" sz="2000" dirty="0" smtClean="0"/>
              <a:t> service for </a:t>
            </a:r>
            <a:r>
              <a:rPr lang="nb-NO" sz="2000" dirty="0" err="1" smtClean="0"/>
              <a:t>efficient</a:t>
            </a:r>
            <a:r>
              <a:rPr lang="nb-NO" sz="2000" dirty="0" smtClean="0"/>
              <a:t> </a:t>
            </a:r>
            <a:r>
              <a:rPr lang="nb-NO" sz="2000" dirty="0" err="1" smtClean="0"/>
              <a:t>reference</a:t>
            </a:r>
            <a:r>
              <a:rPr lang="nb-NO" sz="2000" dirty="0" smtClean="0"/>
              <a:t> </a:t>
            </a:r>
            <a:r>
              <a:rPr lang="nb-NO" sz="2000" dirty="0" err="1" smtClean="0"/>
              <a:t>maintenance</a:t>
            </a:r>
            <a:endParaRPr lang="nb-NO" sz="2000" dirty="0" smtClean="0"/>
          </a:p>
          <a:p>
            <a:pPr lvl="1">
              <a:defRPr/>
            </a:pPr>
            <a:r>
              <a:rPr lang="nb-NO" sz="2000" dirty="0" smtClean="0"/>
              <a:t>Data </a:t>
            </a:r>
            <a:r>
              <a:rPr lang="nb-NO" sz="2000" dirty="0" err="1" smtClean="0"/>
              <a:t>only</a:t>
            </a:r>
            <a:r>
              <a:rPr lang="nb-NO" sz="2000" dirty="0" smtClean="0"/>
              <a:t> </a:t>
            </a:r>
            <a:r>
              <a:rPr lang="nb-NO" sz="2000" dirty="0" err="1" smtClean="0"/>
              <a:t>migrated</a:t>
            </a:r>
            <a:r>
              <a:rPr lang="nb-NO" sz="2000" dirty="0" smtClean="0"/>
              <a:t>, </a:t>
            </a:r>
            <a:r>
              <a:rPr lang="nb-NO" sz="2000" dirty="0" err="1" smtClean="0"/>
              <a:t>code</a:t>
            </a:r>
            <a:r>
              <a:rPr lang="nb-NO" sz="2000" dirty="0" smtClean="0"/>
              <a:t> is </a:t>
            </a:r>
            <a:r>
              <a:rPr lang="nb-NO" sz="2000" dirty="0" err="1" smtClean="0"/>
              <a:t>shared</a:t>
            </a:r>
            <a:endParaRPr lang="nb-NO" sz="2000" dirty="0" smtClean="0"/>
          </a:p>
        </p:txBody>
      </p:sp>
      <p:grpSp>
        <p:nvGrpSpPr>
          <p:cNvPr id="22" name="Group 21"/>
          <p:cNvGrpSpPr/>
          <p:nvPr/>
        </p:nvGrpSpPr>
        <p:grpSpPr>
          <a:xfrm>
            <a:off x="1214414" y="2857496"/>
            <a:ext cx="6643734" cy="3643338"/>
            <a:chOff x="1142976" y="3000372"/>
            <a:chExt cx="5357851" cy="2882809"/>
          </a:xfrm>
        </p:grpSpPr>
        <p:pic>
          <p:nvPicPr>
            <p:cNvPr id="9" name="Picture 8" descr="stealth_glow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42976" y="3000372"/>
              <a:ext cx="1904998" cy="2857496"/>
            </a:xfrm>
            <a:prstGeom prst="rect">
              <a:avLst/>
            </a:prstGeom>
          </p:spPr>
        </p:pic>
        <p:cxnSp>
          <p:nvCxnSpPr>
            <p:cNvPr id="18" name="Straight Arrow Connector 17"/>
            <p:cNvCxnSpPr/>
            <p:nvPr/>
          </p:nvCxnSpPr>
          <p:spPr bwMode="auto">
            <a:xfrm>
              <a:off x="3185878" y="4357694"/>
              <a:ext cx="1071570" cy="1588"/>
            </a:xfrm>
            <a:prstGeom prst="straightConnector1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ysDot"/>
              <a:miter lim="800000"/>
              <a:headEnd type="none" w="med" len="med"/>
              <a:tailEnd type="triangle"/>
            </a:ln>
            <a:effectLst/>
          </p:spPr>
        </p:cxnSp>
        <p:pic>
          <p:nvPicPr>
            <p:cNvPr id="20" name="Picture 19" descr="untitled2.bmp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357686" y="3000372"/>
              <a:ext cx="2143141" cy="2882809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 advTm="6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0678" name="Picture 6" descr="future_bandits_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214818"/>
            <a:ext cx="2536825" cy="1836738"/>
          </a:xfrm>
          <a:prstGeom prst="rect">
            <a:avLst/>
          </a:prstGeom>
          <a:noFill/>
        </p:spPr>
      </p:pic>
      <p:pic>
        <p:nvPicPr>
          <p:cNvPr id="1180677" name="Picture 5" descr="future_bandits_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143380"/>
            <a:ext cx="2538000" cy="1831039"/>
          </a:xfrm>
          <a:prstGeom prst="rect">
            <a:avLst/>
          </a:prstGeom>
          <a:noFill/>
        </p:spPr>
      </p:pic>
      <p:sp>
        <p:nvSpPr>
          <p:cNvPr id="118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-24"/>
            <a:ext cx="8797925" cy="561975"/>
          </a:xfrm>
        </p:spPr>
        <p:txBody>
          <a:bodyPr/>
          <a:lstStyle/>
          <a:p>
            <a:r>
              <a:rPr lang="nb-NO" sz="2800" dirty="0" err="1" smtClean="0"/>
              <a:t>Massively</a:t>
            </a:r>
            <a:r>
              <a:rPr lang="nb-NO" sz="2800" dirty="0" smtClean="0"/>
              <a:t> </a:t>
            </a:r>
            <a:r>
              <a:rPr lang="nb-NO" sz="2800" dirty="0" err="1" smtClean="0"/>
              <a:t>Multi-Player</a:t>
            </a:r>
            <a:r>
              <a:rPr lang="nb-NO" sz="2800" dirty="0" smtClean="0"/>
              <a:t> Online Games (</a:t>
            </a:r>
            <a:r>
              <a:rPr lang="nb-NO" sz="2800" dirty="0" err="1" smtClean="0"/>
              <a:t>MMOGs</a:t>
            </a:r>
            <a:r>
              <a:rPr lang="nb-NO" sz="2800" dirty="0" smtClean="0"/>
              <a:t>)</a:t>
            </a:r>
            <a:endParaRPr lang="nb-NO" sz="3000" dirty="0"/>
          </a:p>
        </p:txBody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0562" y="571480"/>
            <a:ext cx="4643438" cy="5786478"/>
          </a:xfrm>
        </p:spPr>
        <p:txBody>
          <a:bodyPr/>
          <a:lstStyle/>
          <a:p>
            <a:r>
              <a:rPr lang="en-US" sz="2000" dirty="0" smtClean="0"/>
              <a:t>Large </a:t>
            </a:r>
            <a:r>
              <a:rPr lang="en-US" sz="2000" dirty="0"/>
              <a:t>number of concurrent </a:t>
            </a:r>
            <a:r>
              <a:rPr lang="en-US" sz="2000" dirty="0" smtClean="0"/>
              <a:t>users</a:t>
            </a:r>
          </a:p>
          <a:p>
            <a:pPr lvl="1"/>
            <a:r>
              <a:rPr lang="en-US" sz="1800" dirty="0" smtClean="0"/>
              <a:t>Diverse geographical locations</a:t>
            </a:r>
          </a:p>
          <a:p>
            <a:r>
              <a:rPr lang="en-US" sz="2000" dirty="0" smtClean="0"/>
              <a:t>Decomposable systems</a:t>
            </a:r>
          </a:p>
          <a:p>
            <a:pPr lvl="1"/>
            <a:r>
              <a:rPr lang="en-US" sz="1800" dirty="0" smtClean="0"/>
              <a:t>Partitioning into virtual regions</a:t>
            </a:r>
          </a:p>
          <a:p>
            <a:r>
              <a:rPr lang="en-US" sz="2000" dirty="0" smtClean="0"/>
              <a:t>Intermittent </a:t>
            </a:r>
            <a:r>
              <a:rPr lang="en-US" sz="2000" dirty="0"/>
              <a:t>and shifting connectivity</a:t>
            </a:r>
          </a:p>
          <a:p>
            <a:pPr lvl="1"/>
            <a:r>
              <a:rPr lang="en-US" sz="1800" dirty="0"/>
              <a:t>Activity of the user base is </a:t>
            </a:r>
            <a:r>
              <a:rPr lang="en-US" sz="1800" dirty="0" smtClean="0"/>
              <a:t>dynamic</a:t>
            </a:r>
          </a:p>
          <a:p>
            <a:pPr lvl="1"/>
            <a:r>
              <a:rPr lang="en-US" sz="1800" dirty="0" smtClean="0"/>
              <a:t>Changes with time of day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0" y="571480"/>
            <a:ext cx="450056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•"/>
              <a:tabLst/>
              <a:defRPr/>
            </a:pPr>
            <a:r>
              <a:rPr kumimoji="0" lang="nb-NO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Immersive</a:t>
            </a: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b-NO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applications</a:t>
            </a:r>
            <a:endParaRPr kumimoji="0" lang="nb-NO" sz="2000" b="0" i="0" u="none" strike="noStrike" kern="0" cap="none" spc="0" normalizeH="0" baseline="0" noProof="0" dirty="0" smtClean="0">
              <a:ln>
                <a:noFill/>
              </a:ln>
              <a:solidFill>
                <a:srgbClr val="FE751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Virtual environments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Real-time user interaction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Growing user base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13 million subscribers in 2006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E75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Broad usage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</a:rPr>
              <a:t>Entertainment, education, military, business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•"/>
              <a:tabLst/>
              <a:defRPr/>
            </a:pPr>
            <a:endParaRPr kumimoji="0" lang="nb-NO" sz="2000" b="0" i="0" u="none" strike="noStrike" kern="0" cap="none" spc="0" normalizeH="0" baseline="0" noProof="0" dirty="0">
              <a:ln>
                <a:noFill/>
              </a:ln>
              <a:solidFill>
                <a:srgbClr val="FE751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7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8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0675" grpId="0" uiExpand="1" build="p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 descr="virtual-physical-proximit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-2786106"/>
            <a:ext cx="8315665" cy="11762642"/>
          </a:xfrm>
          <a:prstGeom prst="rect">
            <a:avLst/>
          </a:prstGeom>
        </p:spPr>
      </p:pic>
      <p:sp>
        <p:nvSpPr>
          <p:cNvPr id="43" name="Oval 42"/>
          <p:cNvSpPr/>
          <p:nvPr/>
        </p:nvSpPr>
        <p:spPr bwMode="auto">
          <a:xfrm>
            <a:off x="3113477" y="1274974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818337" y="1428736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296590" y="1349983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239782" y="1042286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353398" y="1064231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432151" y="1428736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910272" y="1522119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668135" y="1320532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507923" y="930764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748241" y="727358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865113" y="1097550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575027" y="1214422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575027" y="1071546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529593" y="1045542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763337" y="1233852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748241" y="1160320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084281" y="2357430"/>
            <a:ext cx="6488115" cy="4029078"/>
            <a:chOff x="571472" y="2428868"/>
            <a:chExt cx="6488115" cy="4029078"/>
          </a:xfrm>
        </p:grpSpPr>
        <p:pic>
          <p:nvPicPr>
            <p:cNvPr id="25" name="Picture 12" descr="FIL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00100" y="2928934"/>
              <a:ext cx="5041900" cy="3529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Oval 13"/>
            <p:cNvSpPr>
              <a:spLocks noChangeArrowheads="1"/>
            </p:cNvSpPr>
            <p:nvPr/>
          </p:nvSpPr>
          <p:spPr bwMode="auto">
            <a:xfrm>
              <a:off x="2468537" y="4805359"/>
              <a:ext cx="2733675" cy="503237"/>
            </a:xfrm>
            <a:prstGeom prst="ellips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 type="none" w="lg" len="lg"/>
            </a:ln>
            <a:effectLst/>
          </p:spPr>
          <p:txBody>
            <a:bodyPr wrap="none" rIns="54000" anchor="ctr"/>
            <a:lstStyle/>
            <a:p>
              <a:endParaRPr lang="nb-NO"/>
            </a:p>
          </p:txBody>
        </p:sp>
        <p:sp>
          <p:nvSpPr>
            <p:cNvPr id="27" name="Oval 14"/>
            <p:cNvSpPr>
              <a:spLocks noChangeArrowheads="1"/>
            </p:cNvSpPr>
            <p:nvPr/>
          </p:nvSpPr>
          <p:spPr bwMode="auto">
            <a:xfrm>
              <a:off x="1939900" y="5395909"/>
              <a:ext cx="587375" cy="280987"/>
            </a:xfrm>
            <a:prstGeom prst="ellips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 type="none" w="lg" len="lg"/>
            </a:ln>
            <a:effectLst/>
          </p:spPr>
          <p:txBody>
            <a:bodyPr wrap="none" rIns="54000" anchor="ctr"/>
            <a:lstStyle/>
            <a:p>
              <a:endParaRPr lang="nb-NO"/>
            </a:p>
          </p:txBody>
        </p:sp>
        <p:sp>
          <p:nvSpPr>
            <p:cNvPr id="28" name="Oval 15"/>
            <p:cNvSpPr>
              <a:spLocks noChangeArrowheads="1"/>
            </p:cNvSpPr>
            <p:nvPr/>
          </p:nvSpPr>
          <p:spPr bwMode="auto">
            <a:xfrm>
              <a:off x="5048225" y="4575171"/>
              <a:ext cx="661987" cy="347663"/>
            </a:xfrm>
            <a:prstGeom prst="ellipse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 type="none" w="lg" len="lg"/>
            </a:ln>
            <a:effectLst/>
          </p:spPr>
          <p:txBody>
            <a:bodyPr wrap="none" rIns="54000" anchor="ctr"/>
            <a:lstStyle/>
            <a:p>
              <a:endParaRPr lang="nb-NO"/>
            </a:p>
          </p:txBody>
        </p:sp>
        <p:sp>
          <p:nvSpPr>
            <p:cNvPr id="29" name="AutoShape 16"/>
            <p:cNvSpPr>
              <a:spLocks noChangeArrowheads="1"/>
            </p:cNvSpPr>
            <p:nvPr/>
          </p:nvSpPr>
          <p:spPr bwMode="auto">
            <a:xfrm>
              <a:off x="571472" y="2428868"/>
              <a:ext cx="1503362" cy="422275"/>
            </a:xfrm>
            <a:prstGeom prst="wedgeRectCallout">
              <a:avLst>
                <a:gd name="adj1" fmla="val 52111"/>
                <a:gd name="adj2" fmla="val 647370"/>
              </a:avLst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Ins="54000" anchor="ctr">
              <a:spAutoFit/>
            </a:bodyPr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en-US" sz="2000" dirty="0">
                  <a:latin typeface="Arial Narrow" pitchFamily="34" charset="0"/>
                  <a:cs typeface="Arial" charset="0"/>
                </a:rPr>
                <a:t>North America</a:t>
              </a:r>
            </a:p>
          </p:txBody>
        </p:sp>
        <p:sp>
          <p:nvSpPr>
            <p:cNvPr id="30" name="AutoShape 17"/>
            <p:cNvSpPr>
              <a:spLocks noChangeArrowheads="1"/>
            </p:cNvSpPr>
            <p:nvPr/>
          </p:nvSpPr>
          <p:spPr bwMode="auto">
            <a:xfrm>
              <a:off x="6215037" y="5314946"/>
              <a:ext cx="844550" cy="422275"/>
            </a:xfrm>
            <a:prstGeom prst="wedgeRectCallout">
              <a:avLst>
                <a:gd name="adj1" fmla="val -170676"/>
                <a:gd name="adj2" fmla="val -93231"/>
              </a:avLst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Ins="54000" anchor="ctr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en-US" sz="2000">
                  <a:latin typeface="Arial Narrow" pitchFamily="34" charset="0"/>
                  <a:cs typeface="Arial" charset="0"/>
                </a:rPr>
                <a:t>Europe</a:t>
              </a:r>
            </a:p>
          </p:txBody>
        </p:sp>
        <p:sp>
          <p:nvSpPr>
            <p:cNvPr id="31" name="AutoShape 18"/>
            <p:cNvSpPr>
              <a:spLocks noChangeArrowheads="1"/>
            </p:cNvSpPr>
            <p:nvPr/>
          </p:nvSpPr>
          <p:spPr bwMode="auto">
            <a:xfrm>
              <a:off x="6478562" y="3749671"/>
              <a:ext cx="577850" cy="422275"/>
            </a:xfrm>
            <a:prstGeom prst="wedgeRectCallout">
              <a:avLst>
                <a:gd name="adj1" fmla="val -187088"/>
                <a:gd name="adj2" fmla="val 171806"/>
              </a:avLst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Ins="54000" anchor="ctr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en-US" sz="2000">
                  <a:latin typeface="Arial Narrow" pitchFamily="34" charset="0"/>
                  <a:cs typeface="Arial" charset="0"/>
                </a:rPr>
                <a:t>Asia</a:t>
              </a:r>
            </a:p>
          </p:txBody>
        </p:sp>
      </p:grpSp>
      <p:sp>
        <p:nvSpPr>
          <p:cNvPr id="3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14546" y="214290"/>
            <a:ext cx="3786214" cy="2643182"/>
          </a:xfrm>
          <a:noFill/>
          <a:ln/>
        </p:spPr>
        <p:txBody>
          <a:bodyPr/>
          <a:lstStyle/>
          <a:p>
            <a:r>
              <a:rPr lang="nb-NO" sz="1800" dirty="0" smtClean="0"/>
              <a:t>Traces from </a:t>
            </a:r>
            <a:r>
              <a:rPr lang="nb-NO" sz="1800" dirty="0" err="1" smtClean="0"/>
              <a:t>Funcom’s</a:t>
            </a:r>
            <a:r>
              <a:rPr lang="nb-NO" sz="1800" dirty="0" smtClean="0"/>
              <a:t> </a:t>
            </a:r>
            <a:r>
              <a:rPr lang="nb-NO" sz="1800" dirty="0" err="1" smtClean="0"/>
              <a:t>Anarchy</a:t>
            </a:r>
            <a:r>
              <a:rPr lang="nb-NO" sz="1800" dirty="0" smtClean="0"/>
              <a:t> Online</a:t>
            </a:r>
            <a:endParaRPr lang="en-US" sz="1800" dirty="0" smtClean="0"/>
          </a:p>
          <a:p>
            <a:pPr lvl="1"/>
            <a:r>
              <a:rPr lang="en-US" sz="1600" dirty="0" smtClean="0">
                <a:solidFill>
                  <a:srgbClr val="5F5F5F"/>
                </a:solidFill>
              </a:rPr>
              <a:t>Single virtual region</a:t>
            </a:r>
          </a:p>
          <a:p>
            <a:pPr lvl="1"/>
            <a:r>
              <a:rPr lang="en-US" sz="1600" dirty="0" smtClean="0">
                <a:solidFill>
                  <a:srgbClr val="5F5F5F"/>
                </a:solidFill>
              </a:rPr>
              <a:t>Server located in North America</a:t>
            </a:r>
          </a:p>
          <a:p>
            <a:pPr lvl="1"/>
            <a:r>
              <a:rPr lang="en-US" sz="1600" dirty="0" smtClean="0">
                <a:solidFill>
                  <a:srgbClr val="5F5F5F"/>
                </a:solidFill>
              </a:rPr>
              <a:t>Spanning approximately one hour</a:t>
            </a:r>
            <a:endParaRPr lang="en-US" sz="1600" dirty="0">
              <a:solidFill>
                <a:srgbClr val="5F5F5F"/>
              </a:solidFill>
              <a:sym typeface="Wingdings" pitchFamily="2" charset="2"/>
            </a:endParaRPr>
          </a:p>
        </p:txBody>
      </p:sp>
      <p:sp>
        <p:nvSpPr>
          <p:cNvPr id="34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0" y="9500"/>
            <a:ext cx="3071802" cy="2990871"/>
          </a:xfrm>
          <a:noFill/>
          <a:ln/>
        </p:spPr>
        <p:txBody>
          <a:bodyPr vert="horz"/>
          <a:lstStyle/>
          <a:p>
            <a:r>
              <a:rPr lang="en-US" sz="1600" dirty="0" smtClean="0">
                <a:sym typeface="Wingdings" pitchFamily="2" charset="2"/>
              </a:rPr>
              <a:t>Topics</a:t>
            </a:r>
          </a:p>
          <a:p>
            <a:pPr lvl="1"/>
            <a:r>
              <a:rPr lang="en-US" sz="1200" dirty="0" smtClean="0">
                <a:solidFill>
                  <a:srgbClr val="5F5F5F"/>
                </a:solidFill>
                <a:sym typeface="Wingdings" pitchFamily="2" charset="2"/>
              </a:rPr>
              <a:t>Latency</a:t>
            </a:r>
          </a:p>
          <a:p>
            <a:pPr lvl="1"/>
            <a:r>
              <a:rPr lang="en-US" sz="1200" dirty="0" smtClean="0">
                <a:solidFill>
                  <a:srgbClr val="5F5F5F"/>
                </a:solidFill>
                <a:sym typeface="Wingdings" pitchFamily="2" charset="2"/>
              </a:rPr>
              <a:t>Dynamic Core Selection</a:t>
            </a:r>
          </a:p>
          <a:p>
            <a:pPr lvl="1"/>
            <a:r>
              <a:rPr lang="en-US" sz="1200" dirty="0" smtClean="0">
                <a:solidFill>
                  <a:srgbClr val="5F5F5F"/>
                </a:solidFill>
                <a:sym typeface="Wingdings" pitchFamily="2" charset="2"/>
              </a:rPr>
              <a:t>Partial Migration</a:t>
            </a:r>
          </a:p>
          <a:p>
            <a:r>
              <a:rPr lang="en-US" sz="1600" dirty="0" smtClean="0">
                <a:sym typeface="Wingdings" pitchFamily="2" charset="2"/>
              </a:rPr>
              <a:t>Depicted scenario</a:t>
            </a:r>
          </a:p>
          <a:p>
            <a:pPr lvl="1"/>
            <a:r>
              <a:rPr lang="en-US" sz="1600" dirty="0" smtClean="0">
                <a:solidFill>
                  <a:srgbClr val="5F5F5F"/>
                </a:solidFill>
                <a:sym typeface="Wingdings" pitchFamily="2" charset="2"/>
              </a:rPr>
              <a:t>Geographically distributed servers</a:t>
            </a:r>
          </a:p>
          <a:p>
            <a:pPr lvl="1"/>
            <a:r>
              <a:rPr lang="en-US" sz="1600" dirty="0" smtClean="0">
                <a:solidFill>
                  <a:srgbClr val="5F5F5F"/>
                </a:solidFill>
                <a:sym typeface="Wingdings" pitchFamily="2" charset="2"/>
              </a:rPr>
              <a:t>Skewed connectivity</a:t>
            </a:r>
          </a:p>
          <a:p>
            <a:pPr lvl="2"/>
            <a:r>
              <a:rPr lang="en-US" sz="1200" dirty="0" smtClean="0">
                <a:solidFill>
                  <a:srgbClr val="5F5F5F"/>
                </a:solidFill>
                <a:sym typeface="Wingdings" pitchFamily="2" charset="2"/>
              </a:rPr>
              <a:t>Based on time of day </a:t>
            </a:r>
          </a:p>
          <a:p>
            <a:pPr lvl="2"/>
            <a:r>
              <a:rPr lang="en-US" sz="1200" dirty="0" smtClean="0">
                <a:solidFill>
                  <a:srgbClr val="5F5F5F"/>
                </a:solidFill>
                <a:sym typeface="Wingdings" pitchFamily="2" charset="2"/>
              </a:rPr>
              <a:t>Physical location is unrelated to virtual location</a:t>
            </a:r>
          </a:p>
          <a:p>
            <a:r>
              <a:rPr lang="nb-NO" sz="1600" dirty="0" err="1" smtClean="0">
                <a:sym typeface="Wingdings" pitchFamily="2" charset="2"/>
              </a:rPr>
              <a:t>Migrated</a:t>
            </a:r>
            <a:r>
              <a:rPr lang="nb-NO" sz="1600" dirty="0" smtClean="0">
                <a:sym typeface="Wingdings" pitchFamily="2" charset="2"/>
              </a:rPr>
              <a:t> game </a:t>
            </a:r>
            <a:r>
              <a:rPr lang="nb-NO" sz="1600" dirty="0" err="1" smtClean="0">
                <a:sym typeface="Wingdings" pitchFamily="2" charset="2"/>
              </a:rPr>
              <a:t>state</a:t>
            </a:r>
            <a:endParaRPr lang="nb-NO" sz="1600" dirty="0" smtClean="0">
              <a:sym typeface="Wingdings" pitchFamily="2" charset="2"/>
            </a:endParaRPr>
          </a:p>
          <a:p>
            <a:pPr lvl="1"/>
            <a:r>
              <a:rPr lang="nb-NO" sz="1200" dirty="0" err="1" smtClean="0">
                <a:solidFill>
                  <a:srgbClr val="5F5F5F"/>
                </a:solidFill>
                <a:sym typeface="Wingdings" pitchFamily="2" charset="2"/>
              </a:rPr>
              <a:t>Dynamic</a:t>
            </a:r>
            <a:r>
              <a:rPr lang="nb-NO" sz="1200" dirty="0" smtClean="0">
                <a:solidFill>
                  <a:srgbClr val="5F5F5F"/>
                </a:solidFill>
                <a:sym typeface="Wingdings" pitchFamily="2" charset="2"/>
              </a:rPr>
              <a:t> data </a:t>
            </a:r>
            <a:r>
              <a:rPr lang="nb-NO" sz="1200" dirty="0" err="1" smtClean="0">
                <a:solidFill>
                  <a:srgbClr val="5F5F5F"/>
                </a:solidFill>
                <a:sym typeface="Wingdings" pitchFamily="2" charset="2"/>
              </a:rPr>
              <a:t>only</a:t>
            </a:r>
            <a:endParaRPr lang="en-US" sz="1200" dirty="0" smtClean="0">
              <a:solidFill>
                <a:srgbClr val="5F5F5F"/>
              </a:solidFill>
              <a:sym typeface="Wingdings" pitchFamily="2" charset="2"/>
            </a:endParaRPr>
          </a:p>
          <a:p>
            <a:r>
              <a:rPr lang="nb-NO" sz="1600" dirty="0" err="1" smtClean="0">
                <a:solidFill>
                  <a:srgbClr val="FE7D19"/>
                </a:solidFill>
                <a:sym typeface="Wingdings" pitchFamily="2" charset="2"/>
              </a:rPr>
              <a:t>Virtual</a:t>
            </a:r>
            <a:r>
              <a:rPr lang="nb-NO" sz="1600" dirty="0" smtClean="0">
                <a:solidFill>
                  <a:srgbClr val="FE7D19"/>
                </a:solidFill>
                <a:sym typeface="Wingdings" pitchFamily="2" charset="2"/>
              </a:rPr>
              <a:t> regions</a:t>
            </a:r>
            <a:endParaRPr lang="en-US" sz="1200" dirty="0" smtClean="0">
              <a:solidFill>
                <a:srgbClr val="5F5F5F"/>
              </a:solidFill>
              <a:sym typeface="Wingdings" pitchFamily="2" charset="2"/>
            </a:endParaRPr>
          </a:p>
          <a:p>
            <a:pPr lvl="1"/>
            <a:r>
              <a:rPr lang="nb-NO" sz="1200" dirty="0" smtClean="0">
                <a:solidFill>
                  <a:srgbClr val="5F5F5F"/>
                </a:solidFill>
                <a:sym typeface="Wingdings" pitchFamily="2" charset="2"/>
              </a:rPr>
              <a:t>Marks </a:t>
            </a:r>
            <a:r>
              <a:rPr lang="nb-NO" sz="1200" dirty="0" err="1" smtClean="0">
                <a:solidFill>
                  <a:srgbClr val="5F5F5F"/>
                </a:solidFill>
                <a:sym typeface="Wingdings" pitchFamily="2" charset="2"/>
              </a:rPr>
              <a:t>boundary</a:t>
            </a:r>
            <a:r>
              <a:rPr lang="nb-NO" sz="1200" dirty="0" smtClean="0">
                <a:solidFill>
                  <a:srgbClr val="5F5F5F"/>
                </a:solidFill>
                <a:sym typeface="Wingdings" pitchFamily="2" charset="2"/>
              </a:rPr>
              <a:t> for </a:t>
            </a:r>
            <a:r>
              <a:rPr lang="nb-NO" sz="1200" dirty="0" err="1" smtClean="0">
                <a:solidFill>
                  <a:srgbClr val="5F5F5F"/>
                </a:solidFill>
                <a:sym typeface="Wingdings" pitchFamily="2" charset="2"/>
              </a:rPr>
              <a:t>dependencies</a:t>
            </a:r>
            <a:endParaRPr lang="nb-NO" sz="1200" dirty="0" smtClean="0">
              <a:solidFill>
                <a:srgbClr val="5F5F5F"/>
              </a:solidFill>
              <a:sym typeface="Wingdings" pitchFamily="2" charset="2"/>
            </a:endParaRPr>
          </a:p>
          <a:p>
            <a:pPr lvl="1"/>
            <a:r>
              <a:rPr lang="nb-NO" sz="1200" dirty="0" smtClean="0">
                <a:solidFill>
                  <a:srgbClr val="5F5F5F"/>
                </a:solidFill>
                <a:sym typeface="Wingdings" pitchFamily="2" charset="2"/>
              </a:rPr>
              <a:t>The </a:t>
            </a:r>
            <a:r>
              <a:rPr lang="nb-NO" sz="1200" dirty="0" err="1" smtClean="0">
                <a:solidFill>
                  <a:srgbClr val="5F5F5F"/>
                </a:solidFill>
                <a:sym typeface="Wingdings" pitchFamily="2" charset="2"/>
              </a:rPr>
              <a:t>assumed</a:t>
            </a:r>
            <a:r>
              <a:rPr lang="nb-NO" sz="1200" dirty="0" smtClean="0">
                <a:solidFill>
                  <a:srgbClr val="5F5F5F"/>
                </a:solidFill>
                <a:sym typeface="Wingdings" pitchFamily="2" charset="2"/>
              </a:rPr>
              <a:t> minimum </a:t>
            </a:r>
            <a:r>
              <a:rPr lang="nb-NO" sz="1200" dirty="0" err="1" smtClean="0">
                <a:solidFill>
                  <a:srgbClr val="5F5F5F"/>
                </a:solidFill>
                <a:sym typeface="Wingdings" pitchFamily="2" charset="2"/>
              </a:rPr>
              <a:t>size</a:t>
            </a:r>
            <a:r>
              <a:rPr lang="nb-NO" sz="1200" dirty="0" smtClean="0">
                <a:solidFill>
                  <a:srgbClr val="5F5F5F"/>
                </a:solidFill>
                <a:sym typeface="Wingdings" pitchFamily="2" charset="2"/>
              </a:rPr>
              <a:t> </a:t>
            </a:r>
            <a:r>
              <a:rPr lang="nb-NO" sz="1200" dirty="0" err="1" smtClean="0">
                <a:solidFill>
                  <a:srgbClr val="5F5F5F"/>
                </a:solidFill>
                <a:sym typeface="Wingdings" pitchFamily="2" charset="2"/>
              </a:rPr>
              <a:t>of</a:t>
            </a:r>
            <a:r>
              <a:rPr lang="nb-NO" sz="1200" dirty="0" smtClean="0">
                <a:solidFill>
                  <a:srgbClr val="5F5F5F"/>
                </a:solidFill>
                <a:sym typeface="Wingdings" pitchFamily="2" charset="2"/>
              </a:rPr>
              <a:t> </a:t>
            </a:r>
            <a:r>
              <a:rPr lang="nb-NO" sz="1200" dirty="0" err="1" smtClean="0">
                <a:solidFill>
                  <a:srgbClr val="5F5F5F"/>
                </a:solidFill>
                <a:sym typeface="Wingdings" pitchFamily="2" charset="2"/>
              </a:rPr>
              <a:t>partial</a:t>
            </a:r>
            <a:r>
              <a:rPr lang="nb-NO" sz="1200" dirty="0" smtClean="0">
                <a:solidFill>
                  <a:srgbClr val="5F5F5F"/>
                </a:solidFill>
                <a:sym typeface="Wingdings" pitchFamily="2" charset="2"/>
              </a:rPr>
              <a:t>  game </a:t>
            </a:r>
            <a:r>
              <a:rPr lang="nb-NO" sz="1200" dirty="0" err="1" smtClean="0">
                <a:solidFill>
                  <a:srgbClr val="5F5F5F"/>
                </a:solidFill>
                <a:sym typeface="Wingdings" pitchFamily="2" charset="2"/>
              </a:rPr>
              <a:t>state</a:t>
            </a:r>
            <a:r>
              <a:rPr lang="nb-NO" sz="1200" dirty="0" smtClean="0">
                <a:solidFill>
                  <a:srgbClr val="5F5F5F"/>
                </a:solidFill>
                <a:sym typeface="Wingdings" pitchFamily="2" charset="2"/>
              </a:rPr>
              <a:t>  to </a:t>
            </a:r>
            <a:r>
              <a:rPr lang="nb-NO" sz="1200" dirty="0" err="1" smtClean="0">
                <a:solidFill>
                  <a:srgbClr val="5F5F5F"/>
                </a:solidFill>
                <a:sym typeface="Wingdings" pitchFamily="2" charset="2"/>
              </a:rPr>
              <a:t>migrate</a:t>
            </a:r>
            <a:endParaRPr lang="en-US" sz="1200" dirty="0" smtClean="0">
              <a:solidFill>
                <a:srgbClr val="5F5F5F"/>
              </a:solidFill>
              <a:sym typeface="Wingdings" pitchFamily="2" charset="2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3982682" y="1279922"/>
            <a:ext cx="214314" cy="21431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554318" y="880984"/>
            <a:ext cx="214314" cy="21431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4517392" y="5835452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325650" y="3763750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4675606" y="4109720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148982" y="4226038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4340856" y="4276528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643438" y="4621006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4143372" y="5446094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4523002" y="5143512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912360" y="5121072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5231772" y="4494960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5121064" y="4500570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5121064" y="4572008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5214942" y="4572008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5111336" y="4637836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5165944" y="4686834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nb-NO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advTm="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82" dur="indefinite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3" dur="indefinite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4" dur="indefinite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2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92" dur="indefinite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3" dur="indefinite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4" dur="indefinite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2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2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5" dur="2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7" dur="2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8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9" dur="indefinite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0" dur="indefinite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1" dur="indefinite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3" dur="5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6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21216 -0.19283 " pathEditMode="relative" rAng="0" ptsTypes="AA">
                                      <p:cBhvr>
                                        <p:cTn id="2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97"/>
                                    </p:animMotion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2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3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35" grpId="0" build="p"/>
      <p:bldP spid="34" grpId="0" uiExpand="1" build="p"/>
      <p:bldP spid="34" grpId="1" uiExpand="1" build="p"/>
      <p:bldP spid="42" grpId="0" animBg="1"/>
      <p:bldP spid="42" grpId="1" animBg="1"/>
      <p:bldP spid="42" grpId="2" animBg="1"/>
      <p:bldP spid="38" grpId="0" animBg="1"/>
      <p:bldP spid="38" grpId="1" animBg="1"/>
      <p:bldP spid="38" grpId="2" animBg="1"/>
      <p:bldP spid="44" grpId="2" animBg="1"/>
      <p:bldP spid="44" grpId="3" animBg="1"/>
      <p:bldP spid="45" grpId="2" animBg="1"/>
      <p:bldP spid="45" grpId="3" animBg="1"/>
      <p:bldP spid="46" grpId="2" animBg="1"/>
      <p:bldP spid="46" grpId="3" animBg="1"/>
      <p:bldP spid="47" grpId="2" animBg="1"/>
      <p:bldP spid="47" grpId="3" animBg="1"/>
      <p:bldP spid="48" grpId="2" animBg="1"/>
      <p:bldP spid="48" grpId="3" animBg="1"/>
      <p:bldP spid="49" grpId="2" animBg="1"/>
      <p:bldP spid="49" grpId="3" animBg="1"/>
      <p:bldP spid="50" grpId="2" animBg="1"/>
      <p:bldP spid="50" grpId="3" animBg="1"/>
      <p:bldP spid="51" grpId="2" animBg="1"/>
      <p:bldP spid="51" grpId="3" animBg="1"/>
      <p:bldP spid="52" grpId="2" animBg="1"/>
      <p:bldP spid="52" grpId="3" animBg="1"/>
      <p:bldP spid="53" grpId="2" animBg="1"/>
      <p:bldP spid="53" grpId="3" animBg="1"/>
      <p:bldP spid="54" grpId="2" animBg="1"/>
      <p:bldP spid="54" grpId="3" animBg="1"/>
      <p:bldP spid="55" grpId="2" animBg="1"/>
      <p:bldP spid="55" grpId="3" animBg="1"/>
      <p:bldP spid="56" grpId="2" animBg="1"/>
      <p:bldP spid="56" grpId="3" animBg="1"/>
      <p:bldP spid="57" grpId="2" animBg="1"/>
      <p:bldP spid="57" grpId="3" animBg="1"/>
      <p:bldP spid="58" grpId="2" animBg="1"/>
      <p:bldP spid="58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00768"/>
            <a:ext cx="9144000" cy="642918"/>
          </a:xfrm>
        </p:spPr>
        <p:txBody>
          <a:bodyPr/>
          <a:lstStyle/>
          <a:p>
            <a:r>
              <a:rPr lang="nb-NO" i="1" dirty="0" smtClean="0"/>
              <a:t>”</a:t>
            </a:r>
            <a:r>
              <a:rPr lang="nb-NO" i="1" dirty="0" err="1" smtClean="0"/>
              <a:t>Latency</a:t>
            </a:r>
            <a:r>
              <a:rPr lang="nb-NO" i="1" dirty="0" smtClean="0"/>
              <a:t> </a:t>
            </a:r>
            <a:r>
              <a:rPr lang="nb-NO" i="1" dirty="0" err="1" smtClean="0"/>
              <a:t>reduction</a:t>
            </a:r>
            <a:r>
              <a:rPr lang="nb-NO" i="1" dirty="0" smtClean="0"/>
              <a:t>”</a:t>
            </a:r>
            <a:endParaRPr lang="nb-NO" i="1" dirty="0"/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9144000" cy="3429000"/>
          </a:xfrm>
        </p:spPr>
        <p:txBody>
          <a:bodyPr anchor="ctr"/>
          <a:lstStyle/>
          <a:p>
            <a:pPr algn="ctr">
              <a:buNone/>
            </a:pPr>
            <a:r>
              <a:rPr lang="nb-NO" sz="3200" dirty="0" err="1" smtClean="0"/>
              <a:t>Geographically</a:t>
            </a:r>
            <a:r>
              <a:rPr lang="nb-NO" sz="3200" dirty="0" smtClean="0"/>
              <a:t> </a:t>
            </a:r>
            <a:r>
              <a:rPr lang="nb-NO" sz="3200" dirty="0" err="1"/>
              <a:t>relocate</a:t>
            </a:r>
            <a:r>
              <a:rPr lang="nb-NO" sz="3200" dirty="0"/>
              <a:t> </a:t>
            </a:r>
            <a:r>
              <a:rPr lang="nb-NO" sz="3200" dirty="0" err="1"/>
              <a:t>virtual</a:t>
            </a:r>
            <a:r>
              <a:rPr lang="nb-NO" sz="3200" dirty="0"/>
              <a:t> regions in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physical</a:t>
            </a:r>
            <a:r>
              <a:rPr lang="nb-NO" sz="3200" dirty="0"/>
              <a:t> </a:t>
            </a:r>
            <a:r>
              <a:rPr lang="nb-NO" sz="3200" dirty="0" smtClean="0"/>
              <a:t>world</a:t>
            </a:r>
            <a:endParaRPr lang="nb-NO" sz="3200" dirty="0"/>
          </a:p>
          <a:p>
            <a:pPr lvl="2" algn="ctr">
              <a:buNone/>
            </a:pPr>
            <a:r>
              <a:rPr lang="nb-NO" sz="2000" dirty="0" err="1"/>
              <a:t>Minimize</a:t>
            </a:r>
            <a:r>
              <a:rPr lang="nb-NO" sz="2000" dirty="0"/>
              <a:t> </a:t>
            </a:r>
            <a:r>
              <a:rPr lang="nb-NO" sz="2000" i="1" dirty="0" err="1"/>
              <a:t>the</a:t>
            </a:r>
            <a:r>
              <a:rPr lang="nb-NO" sz="2000" dirty="0"/>
              <a:t> </a:t>
            </a:r>
            <a:r>
              <a:rPr lang="nb-NO" sz="2000" i="1" dirty="0" err="1" smtClean="0"/>
              <a:t>mean</a:t>
            </a:r>
            <a:r>
              <a:rPr lang="nb-NO" sz="2000" dirty="0" smtClean="0"/>
              <a:t> </a:t>
            </a:r>
            <a:r>
              <a:rPr lang="nb-NO" sz="2000" i="1" dirty="0" err="1" smtClean="0"/>
              <a:t>distance</a:t>
            </a:r>
            <a:r>
              <a:rPr lang="nb-NO" sz="2000" dirty="0" smtClean="0"/>
              <a:t> for </a:t>
            </a:r>
            <a:r>
              <a:rPr lang="nb-NO" sz="2000" dirty="0" err="1" smtClean="0"/>
              <a:t>event</a:t>
            </a:r>
            <a:r>
              <a:rPr lang="nb-NO" sz="2000" dirty="0" smtClean="0"/>
              <a:t> </a:t>
            </a:r>
            <a:r>
              <a:rPr lang="nb-NO" sz="2000" dirty="0" err="1" smtClean="0"/>
              <a:t>distribution</a:t>
            </a:r>
            <a:endParaRPr lang="nb-NO" sz="2000" dirty="0" smtClean="0"/>
          </a:p>
          <a:p>
            <a:pPr lvl="2">
              <a:buNone/>
            </a:pPr>
            <a:endParaRPr lang="nb-NO" sz="18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71636" y="3205162"/>
            <a:ext cx="6000760" cy="222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971550" marR="0" lvl="1" indent="-514350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-"/>
              <a:tabLst/>
              <a:defRPr/>
            </a:pPr>
            <a:r>
              <a:rPr kumimoji="0" lang="nb-NO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Dynamic</a:t>
            </a:r>
            <a:r>
              <a:rPr kumimoji="0" lang="nb-NO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Core</a:t>
            </a:r>
            <a:r>
              <a:rPr kumimoji="0" lang="nb-NO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Selection</a:t>
            </a:r>
            <a:endParaRPr kumimoji="0" lang="nb-NO" sz="2600" b="0" i="0" u="none" strike="noStrike" kern="0" cap="none" spc="0" normalizeH="0" baseline="0" noProof="0" dirty="0" smtClean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+mn-lt"/>
            </a:endParaRPr>
          </a:p>
          <a:p>
            <a:pPr marL="971550" marR="0" lvl="1" indent="-514350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5F5F5F"/>
              </a:buClr>
              <a:buSzTx/>
              <a:buFontTx/>
              <a:buChar char="-"/>
              <a:tabLst/>
              <a:defRPr/>
            </a:pPr>
            <a:r>
              <a:rPr kumimoji="0" lang="nb-NO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Partial</a:t>
            </a:r>
            <a:r>
              <a:rPr kumimoji="0" lang="nb-NO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migration</a:t>
            </a:r>
            <a:endParaRPr kumimoji="0" lang="nb-NO" sz="2600" b="0" i="0" u="none" strike="noStrike" kern="0" cap="none" spc="0" normalizeH="0" baseline="0" noProof="0" dirty="0" smtClean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+mn-lt"/>
            </a:endParaRPr>
          </a:p>
          <a:p>
            <a:pPr marL="1428750" lvl="2" indent="-514350">
              <a:spcBef>
                <a:spcPct val="40000"/>
              </a:spcBef>
              <a:buClr>
                <a:srgbClr val="5F5F5F"/>
              </a:buClr>
              <a:buFontTx/>
              <a:buChar char="-"/>
            </a:pPr>
            <a:r>
              <a:rPr kumimoji="0" lang="nb-NO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Distributed</a:t>
            </a: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nb-NO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name</a:t>
            </a: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+mn-lt"/>
              </a:rPr>
              <a:t> service</a:t>
            </a:r>
          </a:p>
        </p:txBody>
      </p:sp>
    </p:spTree>
    <p:custDataLst>
      <p:tags r:id="rId1"/>
    </p:custDataLst>
  </p:cSld>
  <p:clrMapOvr>
    <a:masterClrMapping/>
  </p:clrMapOvr>
  <p:transition advTm="9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Dynamic</a:t>
            </a:r>
            <a:r>
              <a:rPr lang="nb-NO" dirty="0" smtClean="0"/>
              <a:t> </a:t>
            </a:r>
            <a:r>
              <a:rPr lang="nb-NO" dirty="0" err="1" smtClean="0"/>
              <a:t>Core</a:t>
            </a:r>
            <a:r>
              <a:rPr lang="nb-NO" dirty="0" smtClean="0"/>
              <a:t> </a:t>
            </a:r>
            <a:r>
              <a:rPr lang="nb-NO" dirty="0" err="1" smtClean="0"/>
              <a:t>Selection</a:t>
            </a:r>
            <a:endParaRPr lang="nb-NO" dirty="0"/>
          </a:p>
        </p:txBody>
      </p:sp>
      <p:pic>
        <p:nvPicPr>
          <p:cNvPr id="5" name="Picture 4" descr="proxy-architecture-after-mo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291" y="642918"/>
            <a:ext cx="1655675" cy="2327273"/>
          </a:xfrm>
          <a:prstGeom prst="rect">
            <a:avLst/>
          </a:prstGeom>
        </p:spPr>
      </p:pic>
      <p:pic>
        <p:nvPicPr>
          <p:cNvPr id="6" name="Picture 5" descr="proxy-architecture-before-mo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3779" y="642918"/>
            <a:ext cx="1655675" cy="2327273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2844" y="714356"/>
            <a:ext cx="6000792" cy="5572164"/>
          </a:xfrm>
        </p:spPr>
        <p:txBody>
          <a:bodyPr/>
          <a:lstStyle/>
          <a:p>
            <a:r>
              <a:rPr lang="nb-NO" sz="1600" dirty="0" err="1" smtClean="0"/>
              <a:t>Core</a:t>
            </a:r>
            <a:r>
              <a:rPr lang="nb-NO" sz="1600" dirty="0" smtClean="0"/>
              <a:t> </a:t>
            </a:r>
            <a:r>
              <a:rPr lang="nb-NO" sz="1600" dirty="0" err="1" smtClean="0"/>
              <a:t>selection</a:t>
            </a:r>
            <a:r>
              <a:rPr lang="nb-NO" sz="1600" dirty="0" smtClean="0"/>
              <a:t> </a:t>
            </a:r>
            <a:r>
              <a:rPr lang="nb-NO" sz="1600" dirty="0" err="1" smtClean="0"/>
              <a:t>background</a:t>
            </a:r>
            <a:endParaRPr lang="nb-NO" sz="1600" dirty="0" smtClean="0"/>
          </a:p>
          <a:p>
            <a:pPr lvl="1"/>
            <a:r>
              <a:rPr lang="nb-NO" sz="1400" dirty="0" err="1" smtClean="0"/>
              <a:t>Derived</a:t>
            </a:r>
            <a:r>
              <a:rPr lang="nb-NO" sz="1400" dirty="0" smtClean="0"/>
              <a:t> from </a:t>
            </a:r>
            <a:r>
              <a:rPr lang="nb-NO" sz="1400" dirty="0" err="1" smtClean="0"/>
              <a:t>graph</a:t>
            </a:r>
            <a:r>
              <a:rPr lang="nb-NO" sz="1400" dirty="0" smtClean="0"/>
              <a:t> </a:t>
            </a:r>
            <a:r>
              <a:rPr lang="nb-NO" sz="1400" dirty="0" err="1" smtClean="0"/>
              <a:t>theory</a:t>
            </a:r>
            <a:endParaRPr lang="nb-NO" sz="1400" dirty="0" smtClean="0"/>
          </a:p>
          <a:p>
            <a:pPr lvl="1"/>
            <a:r>
              <a:rPr lang="nb-NO" sz="1400" dirty="0" smtClean="0"/>
              <a:t>Used </a:t>
            </a:r>
            <a:r>
              <a:rPr lang="nb-NO" sz="1400" dirty="0" err="1" smtClean="0"/>
              <a:t>actively</a:t>
            </a:r>
            <a:r>
              <a:rPr lang="nb-NO" sz="1400" dirty="0" smtClean="0"/>
              <a:t> in </a:t>
            </a:r>
            <a:r>
              <a:rPr lang="nb-NO" sz="1400" dirty="0" err="1" smtClean="0"/>
              <a:t>multicast</a:t>
            </a:r>
            <a:r>
              <a:rPr lang="nb-NO" sz="1400" dirty="0" smtClean="0"/>
              <a:t> </a:t>
            </a:r>
            <a:r>
              <a:rPr lang="nb-NO" sz="1400" dirty="0" err="1" smtClean="0"/>
              <a:t>routing</a:t>
            </a:r>
            <a:endParaRPr lang="nb-NO" sz="1400" dirty="0" smtClean="0"/>
          </a:p>
          <a:p>
            <a:pPr lvl="1"/>
            <a:r>
              <a:rPr lang="nb-NO" sz="1400" dirty="0" err="1" smtClean="0"/>
              <a:t>Variations</a:t>
            </a:r>
            <a:r>
              <a:rPr lang="nb-NO" sz="1400" dirty="0" smtClean="0"/>
              <a:t> </a:t>
            </a:r>
            <a:r>
              <a:rPr lang="nb-NO" sz="1400" dirty="0" err="1" smtClean="0"/>
              <a:t>are</a:t>
            </a:r>
            <a:r>
              <a:rPr lang="nb-NO" sz="1400" dirty="0" smtClean="0"/>
              <a:t> </a:t>
            </a:r>
            <a:r>
              <a:rPr lang="nb-NO" sz="1400" dirty="0" err="1" smtClean="0"/>
              <a:t>NP-Complete</a:t>
            </a:r>
            <a:r>
              <a:rPr lang="nb-NO" sz="1400" dirty="0" smtClean="0"/>
              <a:t> problems</a:t>
            </a:r>
          </a:p>
          <a:p>
            <a:pPr lvl="1"/>
            <a:r>
              <a:rPr lang="nb-NO" sz="1400" dirty="0" err="1" smtClean="0"/>
              <a:t>Selection</a:t>
            </a:r>
            <a:r>
              <a:rPr lang="nb-NO" sz="1400" dirty="0" smtClean="0"/>
              <a:t> </a:t>
            </a:r>
            <a:r>
              <a:rPr lang="nb-NO" sz="1400" dirty="0" err="1" smtClean="0"/>
              <a:t>process</a:t>
            </a:r>
            <a:r>
              <a:rPr lang="nb-NO" sz="1400" dirty="0" smtClean="0"/>
              <a:t> </a:t>
            </a:r>
            <a:r>
              <a:rPr lang="nb-NO" sz="1400" dirty="0" err="1" smtClean="0"/>
              <a:t>based</a:t>
            </a:r>
            <a:r>
              <a:rPr lang="nb-NO" sz="1400" dirty="0" smtClean="0"/>
              <a:t> </a:t>
            </a:r>
            <a:r>
              <a:rPr lang="nb-NO" sz="1400" dirty="0" err="1" smtClean="0"/>
              <a:t>on</a:t>
            </a:r>
            <a:r>
              <a:rPr lang="nb-NO" sz="1400" dirty="0" smtClean="0"/>
              <a:t> a </a:t>
            </a:r>
            <a:r>
              <a:rPr lang="nb-NO" sz="1400" dirty="0" err="1" smtClean="0"/>
              <a:t>heuristic</a:t>
            </a:r>
            <a:r>
              <a:rPr lang="nb-NO" sz="1400" dirty="0" smtClean="0"/>
              <a:t> </a:t>
            </a:r>
            <a:r>
              <a:rPr lang="nb-NO" sz="1400" dirty="0" err="1" smtClean="0"/>
              <a:t>approach</a:t>
            </a:r>
            <a:endParaRPr lang="nb-NO" sz="1400" dirty="0" smtClean="0"/>
          </a:p>
          <a:p>
            <a:pPr lvl="2"/>
            <a:r>
              <a:rPr lang="nb-NO" sz="1200" dirty="0" err="1" smtClean="0"/>
              <a:t>Topology</a:t>
            </a:r>
            <a:r>
              <a:rPr lang="nb-NO" sz="1200" dirty="0" smtClean="0"/>
              <a:t> </a:t>
            </a:r>
            <a:r>
              <a:rPr lang="nb-NO" sz="1200" dirty="0" err="1" smtClean="0"/>
              <a:t>center</a:t>
            </a:r>
            <a:endParaRPr lang="nb-NO" sz="1200" dirty="0" smtClean="0"/>
          </a:p>
          <a:p>
            <a:pPr lvl="2"/>
            <a:r>
              <a:rPr lang="nb-NO" sz="1200" dirty="0" smtClean="0"/>
              <a:t>Group </a:t>
            </a:r>
            <a:r>
              <a:rPr lang="nb-NO" sz="1200" dirty="0" err="1" smtClean="0"/>
              <a:t>center</a:t>
            </a:r>
            <a:endParaRPr lang="nb-NO" sz="1200" dirty="0" smtClean="0"/>
          </a:p>
          <a:p>
            <a:r>
              <a:rPr lang="nb-NO" sz="1600" dirty="0" err="1" smtClean="0"/>
              <a:t>Approach</a:t>
            </a:r>
            <a:endParaRPr lang="nb-NO" sz="1600" dirty="0" smtClean="0"/>
          </a:p>
          <a:p>
            <a:pPr lvl="1"/>
            <a:r>
              <a:rPr lang="nb-NO" sz="1400" dirty="0" err="1" smtClean="0"/>
              <a:t>Search</a:t>
            </a:r>
            <a:r>
              <a:rPr lang="nb-NO" sz="1400" dirty="0" smtClean="0"/>
              <a:t> </a:t>
            </a:r>
            <a:r>
              <a:rPr lang="nb-NO" sz="1400" dirty="0" err="1" smtClean="0"/>
              <a:t>among</a:t>
            </a:r>
            <a:r>
              <a:rPr lang="nb-NO" sz="1400" dirty="0" smtClean="0"/>
              <a:t> a </a:t>
            </a:r>
            <a:r>
              <a:rPr lang="nb-NO" sz="1400" dirty="0" err="1" smtClean="0"/>
              <a:t>predefined</a:t>
            </a:r>
            <a:r>
              <a:rPr lang="nb-NO" sz="1400" dirty="0" smtClean="0"/>
              <a:t> </a:t>
            </a:r>
            <a:r>
              <a:rPr lang="nb-NO" sz="1400" dirty="0" err="1" smtClean="0"/>
              <a:t>set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servers and </a:t>
            </a:r>
            <a:r>
              <a:rPr lang="nb-NO" sz="1400" dirty="0" err="1" smtClean="0"/>
              <a:t>proxies</a:t>
            </a:r>
            <a:endParaRPr lang="nb-NO" sz="1400" dirty="0" smtClean="0"/>
          </a:p>
          <a:p>
            <a:pPr lvl="2"/>
            <a:r>
              <a:rPr lang="nb-NO" sz="1200" dirty="0" err="1" smtClean="0"/>
              <a:t>Available</a:t>
            </a:r>
            <a:r>
              <a:rPr lang="nb-NO" sz="1200" dirty="0" smtClean="0"/>
              <a:t> server nodes	</a:t>
            </a:r>
          </a:p>
          <a:p>
            <a:pPr lvl="2"/>
            <a:r>
              <a:rPr lang="nb-NO" sz="1200" dirty="0" err="1" smtClean="0"/>
              <a:t>Interacting</a:t>
            </a:r>
            <a:r>
              <a:rPr lang="nb-NO" sz="1200" dirty="0" smtClean="0"/>
              <a:t> </a:t>
            </a:r>
            <a:r>
              <a:rPr lang="nb-NO" sz="1200" dirty="0" err="1" smtClean="0"/>
              <a:t>players</a:t>
            </a:r>
            <a:r>
              <a:rPr lang="nb-NO" sz="1200" dirty="0" smtClean="0"/>
              <a:t> in a given region</a:t>
            </a:r>
          </a:p>
          <a:p>
            <a:pPr lvl="2"/>
            <a:r>
              <a:rPr lang="nb-NO" sz="1200" dirty="0" err="1" smtClean="0"/>
              <a:t>Latency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each</a:t>
            </a:r>
            <a:r>
              <a:rPr lang="nb-NO" sz="1200" dirty="0" smtClean="0"/>
              <a:t> </a:t>
            </a:r>
            <a:r>
              <a:rPr lang="nb-NO" sz="1200" dirty="0" err="1" smtClean="0"/>
              <a:t>client</a:t>
            </a:r>
            <a:r>
              <a:rPr lang="nb-NO" sz="1200" dirty="0" smtClean="0"/>
              <a:t> to </a:t>
            </a:r>
            <a:r>
              <a:rPr lang="nb-NO" sz="1200" dirty="0" err="1" smtClean="0"/>
              <a:t>each</a:t>
            </a:r>
            <a:r>
              <a:rPr lang="nb-NO" sz="1200" dirty="0" smtClean="0"/>
              <a:t> server</a:t>
            </a:r>
            <a:endParaRPr lang="nb-NO" sz="1400" dirty="0" smtClean="0"/>
          </a:p>
          <a:p>
            <a:pPr lvl="1"/>
            <a:r>
              <a:rPr lang="nb-NO" sz="1400" dirty="0" err="1" smtClean="0"/>
              <a:t>Find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graph</a:t>
            </a:r>
            <a:r>
              <a:rPr lang="nb-NO" sz="1400" dirty="0" smtClean="0"/>
              <a:t> median</a:t>
            </a:r>
          </a:p>
          <a:p>
            <a:pPr lvl="2"/>
            <a:r>
              <a:rPr lang="nb-NO" sz="1200" dirty="0" err="1" smtClean="0"/>
              <a:t>Will</a:t>
            </a:r>
            <a:r>
              <a:rPr lang="nb-NO" sz="1200" dirty="0" smtClean="0"/>
              <a:t> be </a:t>
            </a:r>
            <a:r>
              <a:rPr lang="nb-NO" sz="1200" dirty="0" err="1" smtClean="0"/>
              <a:t>the</a:t>
            </a:r>
            <a:r>
              <a:rPr lang="nb-NO" sz="1200" dirty="0" smtClean="0"/>
              <a:t> optimal </a:t>
            </a:r>
            <a:r>
              <a:rPr lang="nb-NO" sz="1200" dirty="0" err="1" smtClean="0"/>
              <a:t>core</a:t>
            </a:r>
            <a:r>
              <a:rPr lang="nb-NO" sz="1200" dirty="0" smtClean="0"/>
              <a:t> node</a:t>
            </a:r>
          </a:p>
          <a:p>
            <a:pPr lvl="2"/>
            <a:r>
              <a:rPr lang="nb-NO" sz="1200" dirty="0" smtClean="0"/>
              <a:t>Median is </a:t>
            </a:r>
            <a:r>
              <a:rPr lang="nb-NO" sz="1200" dirty="0" err="1" smtClean="0"/>
              <a:t>where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sum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lengths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shortest</a:t>
            </a:r>
            <a:r>
              <a:rPr lang="nb-NO" sz="1200" dirty="0" smtClean="0"/>
              <a:t> </a:t>
            </a:r>
            <a:r>
              <a:rPr lang="nb-NO" sz="1200" dirty="0" err="1" smtClean="0"/>
              <a:t>paths</a:t>
            </a:r>
            <a:r>
              <a:rPr lang="nb-NO" sz="1200" dirty="0" smtClean="0"/>
              <a:t> to all </a:t>
            </a:r>
            <a:r>
              <a:rPr lang="nb-NO" sz="1200" dirty="0" err="1" smtClean="0"/>
              <a:t>other</a:t>
            </a:r>
            <a:r>
              <a:rPr lang="nb-NO" sz="1200" dirty="0" smtClean="0"/>
              <a:t> </a:t>
            </a:r>
            <a:r>
              <a:rPr lang="nb-NO" sz="1200" dirty="0" err="1" smtClean="0"/>
              <a:t>vertices</a:t>
            </a:r>
            <a:r>
              <a:rPr lang="nb-NO" sz="1200" dirty="0" smtClean="0"/>
              <a:t> is </a:t>
            </a:r>
            <a:r>
              <a:rPr lang="nb-NO" sz="1200" dirty="0" err="1" smtClean="0"/>
              <a:t>the</a:t>
            </a:r>
            <a:r>
              <a:rPr lang="nb-NO" sz="1200" dirty="0" smtClean="0"/>
              <a:t> smallest</a:t>
            </a:r>
          </a:p>
          <a:p>
            <a:pPr lvl="1"/>
            <a:r>
              <a:rPr lang="nb-NO" sz="1400" dirty="0" err="1" smtClean="0"/>
              <a:t>Dimensions</a:t>
            </a:r>
            <a:endParaRPr lang="nb-NO" sz="1400" dirty="0" smtClean="0"/>
          </a:p>
          <a:p>
            <a:pPr lvl="2"/>
            <a:r>
              <a:rPr lang="nb-NO" sz="1200" b="1" dirty="0" err="1" smtClean="0"/>
              <a:t>Latency</a:t>
            </a:r>
            <a:endParaRPr lang="nb-NO" sz="1200" b="1" dirty="0" smtClean="0"/>
          </a:p>
          <a:p>
            <a:pPr lvl="2"/>
            <a:r>
              <a:rPr lang="nb-NO" sz="1200" dirty="0" err="1" smtClean="0"/>
              <a:t>Many</a:t>
            </a:r>
            <a:r>
              <a:rPr lang="nb-NO" sz="1200" dirty="0" smtClean="0"/>
              <a:t> </a:t>
            </a:r>
            <a:r>
              <a:rPr lang="nb-NO" sz="1200" dirty="0" err="1" smtClean="0"/>
              <a:t>other</a:t>
            </a:r>
            <a:r>
              <a:rPr lang="nb-NO" sz="1200" dirty="0" smtClean="0"/>
              <a:t> </a:t>
            </a:r>
            <a:r>
              <a:rPr lang="nb-NO" sz="1200" dirty="0" err="1" smtClean="0"/>
              <a:t>possibilities</a:t>
            </a:r>
            <a:r>
              <a:rPr lang="nb-NO" sz="1200" dirty="0" smtClean="0"/>
              <a:t>: </a:t>
            </a:r>
            <a:r>
              <a:rPr lang="nb-NO" sz="1200" dirty="0" err="1" smtClean="0"/>
              <a:t>packet</a:t>
            </a:r>
            <a:r>
              <a:rPr lang="nb-NO" sz="1200" dirty="0" smtClean="0"/>
              <a:t> loss, </a:t>
            </a:r>
            <a:r>
              <a:rPr lang="nb-NO" sz="1200" dirty="0" err="1" smtClean="0"/>
              <a:t>bandwidth</a:t>
            </a:r>
            <a:r>
              <a:rPr lang="nb-NO" sz="1200" dirty="0" smtClean="0"/>
              <a:t>, etc.</a:t>
            </a:r>
          </a:p>
          <a:p>
            <a:pPr lvl="2"/>
            <a:endParaRPr lang="nb-NO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572264" y="3071810"/>
            <a:ext cx="12672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1200" dirty="0" err="1" smtClean="0"/>
              <a:t>Topology</a:t>
            </a:r>
            <a:r>
              <a:rPr lang="nb-NO" sz="1200" dirty="0" smtClean="0"/>
              <a:t> </a:t>
            </a:r>
            <a:r>
              <a:rPr lang="nb-NO" sz="1200" dirty="0" err="1" smtClean="0"/>
              <a:t>center</a:t>
            </a:r>
            <a:endParaRPr lang="nb-NO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77403" y="6286520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1200" dirty="0" smtClean="0"/>
              <a:t>Group </a:t>
            </a:r>
            <a:r>
              <a:rPr lang="nb-NO" sz="1200" dirty="0" err="1" smtClean="0"/>
              <a:t>center</a:t>
            </a:r>
            <a:endParaRPr lang="nb-NO" sz="1200" dirty="0"/>
          </a:p>
        </p:txBody>
      </p:sp>
      <p:pic>
        <p:nvPicPr>
          <p:cNvPr id="17" name="Picture 16" descr="core-selection-complet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5430" y="4863100"/>
            <a:ext cx="2276674" cy="1244309"/>
          </a:xfrm>
          <a:prstGeom prst="rect">
            <a:avLst/>
          </a:prstGeom>
        </p:spPr>
      </p:pic>
      <p:pic>
        <p:nvPicPr>
          <p:cNvPr id="18" name="Picture 17" descr="core-selection-setup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3636" y="3571876"/>
            <a:ext cx="2277390" cy="124283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Dynamic</a:t>
            </a:r>
            <a:r>
              <a:rPr lang="nb-NO" dirty="0" smtClean="0"/>
              <a:t> </a:t>
            </a:r>
            <a:r>
              <a:rPr lang="nb-NO" dirty="0" err="1" smtClean="0"/>
              <a:t>Core</a:t>
            </a:r>
            <a:r>
              <a:rPr lang="nb-NO" dirty="0" smtClean="0"/>
              <a:t> </a:t>
            </a:r>
            <a:r>
              <a:rPr lang="nb-NO" dirty="0" err="1" smtClean="0"/>
              <a:t>Selection</a:t>
            </a:r>
            <a:r>
              <a:rPr lang="nb-NO" dirty="0" smtClean="0"/>
              <a:t> - </a:t>
            </a:r>
            <a:r>
              <a:rPr lang="nb-NO" dirty="0" err="1" smtClean="0"/>
              <a:t>Example</a:t>
            </a:r>
            <a:r>
              <a:rPr lang="nb-NO" dirty="0" smtClean="0"/>
              <a:t> (Group)</a:t>
            </a:r>
            <a:endParaRPr lang="en-US" dirty="0"/>
          </a:p>
        </p:txBody>
      </p:sp>
      <p:pic>
        <p:nvPicPr>
          <p:cNvPr id="4" name="Picture 3" descr="core-selection-comple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6856" y="892574"/>
            <a:ext cx="6404686" cy="3500462"/>
          </a:xfrm>
          <a:prstGeom prst="rect">
            <a:avLst/>
          </a:prstGeom>
        </p:spPr>
      </p:pic>
      <p:pic>
        <p:nvPicPr>
          <p:cNvPr id="5" name="Picture 4" descr="core-selection-setu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7360" y="857232"/>
            <a:ext cx="6552226" cy="35757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05550" y="1916770"/>
            <a:ext cx="38985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2400" dirty="0" smtClean="0">
                <a:solidFill>
                  <a:srgbClr val="FF0000"/>
                </a:solidFill>
              </a:rPr>
              <a:t>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06" y="916638"/>
            <a:ext cx="38985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3902" y="3410410"/>
            <a:ext cx="407484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4282" y="2940966"/>
            <a:ext cx="407484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2400" dirty="0" smtClean="0">
                <a:solidFill>
                  <a:srgbClr val="FF0000"/>
                </a:solidFill>
              </a:rPr>
              <a:t>D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rot="16200000" flipV="1">
            <a:off x="3145146" y="2746624"/>
            <a:ext cx="336861" cy="1887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95000"/>
                <a:lumOff val="5000"/>
              </a:schemeClr>
            </a:solidFill>
            <a:prstDash val="sysDash"/>
            <a:miter lim="800000"/>
            <a:headEnd type="arrow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16200000" flipH="1">
            <a:off x="2613138" y="2030280"/>
            <a:ext cx="649687" cy="4467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95000"/>
                <a:lumOff val="5000"/>
              </a:schemeClr>
            </a:solidFill>
            <a:prstDash val="sysDash"/>
            <a:miter lim="800000"/>
            <a:headEnd type="arrow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3078953" y="1947227"/>
            <a:ext cx="797090" cy="4744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95000"/>
                <a:lumOff val="5000"/>
              </a:schemeClr>
            </a:solidFill>
            <a:prstDash val="sysDash"/>
            <a:miter lim="800000"/>
            <a:headEnd type="arrow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0800000">
            <a:off x="3262885" y="2623763"/>
            <a:ext cx="1480128" cy="1396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95000"/>
                <a:lumOff val="5000"/>
              </a:schemeClr>
            </a:solidFill>
            <a:prstDash val="sysDash"/>
            <a:miter lim="800000"/>
            <a:headEnd type="arrow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163442" y="2011252"/>
            <a:ext cx="426720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2000" dirty="0" smtClean="0">
                <a:solidFill>
                  <a:srgbClr val="0000FF"/>
                </a:solidFill>
              </a:rPr>
              <a:t>W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292" y="2439880"/>
            <a:ext cx="35618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2000" dirty="0" smtClean="0">
                <a:solidFill>
                  <a:srgbClr val="0000FF"/>
                </a:solidFill>
              </a:rPr>
              <a:t>Y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664" y="2082690"/>
            <a:ext cx="35618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2000" dirty="0" smtClean="0">
                <a:solidFill>
                  <a:srgbClr val="0000FF"/>
                </a:solidFill>
              </a:rPr>
              <a:t>V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40250" y="2392018"/>
            <a:ext cx="35618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2000" dirty="0" smtClean="0">
                <a:solidFill>
                  <a:srgbClr val="0000FF"/>
                </a:solidFill>
              </a:rPr>
              <a:t>X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3071803" y="4672035"/>
          <a:ext cx="5857915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1583"/>
                <a:gridCol w="1171583"/>
                <a:gridCol w="1171583"/>
                <a:gridCol w="1171583"/>
                <a:gridCol w="1171583"/>
              </a:tblGrid>
              <a:tr h="257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916408" y="2786058"/>
            <a:ext cx="44114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1800" dirty="0" smtClean="0">
                <a:solidFill>
                  <a:schemeClr val="bg1"/>
                </a:solidFill>
              </a:rPr>
              <a:t>40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060" y="2827246"/>
            <a:ext cx="569387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1800" dirty="0" smtClean="0">
                <a:solidFill>
                  <a:schemeClr val="bg1"/>
                </a:solidFill>
              </a:rPr>
              <a:t>100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02094" y="1643050"/>
            <a:ext cx="44114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1800" dirty="0" smtClean="0">
                <a:solidFill>
                  <a:schemeClr val="bg1"/>
                </a:solidFill>
              </a:rPr>
              <a:t>50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06687" y="1492559"/>
            <a:ext cx="44114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1800" dirty="0" smtClean="0">
                <a:solidFill>
                  <a:schemeClr val="bg1"/>
                </a:solidFill>
              </a:rPr>
              <a:t>75</a:t>
            </a:r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3071803" y="4667196"/>
          <a:ext cx="5857915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1583"/>
                <a:gridCol w="1171583"/>
                <a:gridCol w="1171583"/>
                <a:gridCol w="1171583"/>
                <a:gridCol w="1171583"/>
              </a:tblGrid>
              <a:tr h="257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3071803" y="4672034"/>
          <a:ext cx="5857915" cy="1828800"/>
        </p:xfrm>
        <a:graphic>
          <a:graphicData uri="http://schemas.openxmlformats.org/drawingml/2006/table">
            <a:tbl>
              <a:tblPr firstRow="1" bandRow="1">
                <a:solidFill>
                  <a:srgbClr val="F1F5F5"/>
                </a:solidFill>
                <a:tableStyleId>{073A0DAA-6AF3-43AB-8588-CEC1D06C72B9}</a:tableStyleId>
              </a:tblPr>
              <a:tblGrid>
                <a:gridCol w="1171583"/>
                <a:gridCol w="1171583"/>
                <a:gridCol w="1171583"/>
                <a:gridCol w="1171583"/>
                <a:gridCol w="1171583"/>
              </a:tblGrid>
              <a:tr h="257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/>
                        <a:t>90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91746" y="4673026"/>
          <a:ext cx="2000264" cy="18191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0132"/>
                <a:gridCol w="1000132"/>
              </a:tblGrid>
              <a:tr h="356087"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Latency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Node</a:t>
                      </a:r>
                      <a:endParaRPr lang="en-US" sz="1600" dirty="0"/>
                    </a:p>
                  </a:txBody>
                  <a:tcPr/>
                </a:tc>
              </a:tr>
              <a:tr h="356087">
                <a:tc>
                  <a:txBody>
                    <a:bodyPr/>
                    <a:lstStyle/>
                    <a:p>
                      <a:r>
                        <a:rPr lang="nb-NO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56087">
                <a:tc>
                  <a:txBody>
                    <a:bodyPr/>
                    <a:lstStyle/>
                    <a:p>
                      <a:r>
                        <a:rPr lang="nb-NO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56087">
                <a:tc>
                  <a:txBody>
                    <a:bodyPr/>
                    <a:lstStyle/>
                    <a:p>
                      <a:r>
                        <a:rPr lang="nb-NO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56087">
                <a:tc>
                  <a:txBody>
                    <a:bodyPr/>
                    <a:lstStyle/>
                    <a:p>
                      <a:r>
                        <a:rPr lang="nb-NO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92500" y="4667510"/>
          <a:ext cx="2000264" cy="18191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0132"/>
                <a:gridCol w="1000132"/>
              </a:tblGrid>
              <a:tr h="356087"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Latency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Node</a:t>
                      </a:r>
                      <a:endParaRPr lang="en-US" sz="1600" dirty="0"/>
                    </a:p>
                  </a:txBody>
                  <a:tcPr/>
                </a:tc>
              </a:tr>
              <a:tr h="356087">
                <a:tc>
                  <a:txBody>
                    <a:bodyPr/>
                    <a:lstStyle/>
                    <a:p>
                      <a:r>
                        <a:rPr lang="nb-NO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56087">
                <a:tc>
                  <a:txBody>
                    <a:bodyPr/>
                    <a:lstStyle/>
                    <a:p>
                      <a:r>
                        <a:rPr lang="nb-NO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56087">
                <a:tc>
                  <a:txBody>
                    <a:bodyPr/>
                    <a:lstStyle/>
                    <a:p>
                      <a:r>
                        <a:rPr lang="nb-NO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56087">
                <a:tc>
                  <a:txBody>
                    <a:bodyPr/>
                    <a:lstStyle/>
                    <a:p>
                      <a:r>
                        <a:rPr lang="nb-NO" dirty="0" smtClean="0"/>
                        <a:t>70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42844" y="1214422"/>
            <a:ext cx="179414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1800" dirty="0" smtClean="0">
                <a:solidFill>
                  <a:srgbClr val="FF0000"/>
                </a:solidFill>
              </a:rPr>
              <a:t>A = </a:t>
            </a:r>
            <a:r>
              <a:rPr lang="nb-NO" sz="1800" dirty="0" err="1" smtClean="0">
                <a:solidFill>
                  <a:srgbClr val="FF0000"/>
                </a:solidFill>
              </a:rPr>
              <a:t>Coordinator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07260" y="3238750"/>
            <a:ext cx="407484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rot="10800000">
            <a:off x="2714612" y="1857364"/>
            <a:ext cx="1571636" cy="714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endCxn id="7" idx="0"/>
          </p:cNvCxnSpPr>
          <p:nvPr/>
        </p:nvCxnSpPr>
        <p:spPr bwMode="auto">
          <a:xfrm rot="10800000">
            <a:off x="2600476" y="1916770"/>
            <a:ext cx="1632443" cy="82501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10800000">
            <a:off x="2714612" y="1928803"/>
            <a:ext cx="705326" cy="10312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endCxn id="7" idx="0"/>
          </p:cNvCxnSpPr>
          <p:nvPr/>
        </p:nvCxnSpPr>
        <p:spPr bwMode="auto">
          <a:xfrm rot="16200000" flipV="1">
            <a:off x="2551162" y="1966084"/>
            <a:ext cx="649453" cy="55082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  <p:bldP spid="35" grpId="0"/>
      <p:bldP spid="35" grpId="1"/>
      <p:bldP spid="35" grpId="2"/>
      <p:bldP spid="41" grpId="0"/>
      <p:bldP spid="41" grpId="1"/>
      <p:bldP spid="41" grpId="2"/>
      <p:bldP spid="42" grpId="0"/>
      <p:bldP spid="42" grpId="1"/>
      <p:bldP spid="42" grpId="2"/>
      <p:bldP spid="43" grpId="0"/>
      <p:bldP spid="43" grpId="1"/>
      <p:bldP spid="43" grpId="2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Dynamic</a:t>
            </a:r>
            <a:r>
              <a:rPr lang="nb-NO" dirty="0" smtClean="0"/>
              <a:t> </a:t>
            </a:r>
            <a:r>
              <a:rPr lang="nb-NO" dirty="0" err="1" smtClean="0"/>
              <a:t>Core</a:t>
            </a:r>
            <a:r>
              <a:rPr lang="nb-NO" dirty="0" smtClean="0"/>
              <a:t> </a:t>
            </a:r>
            <a:r>
              <a:rPr lang="nb-NO" dirty="0" err="1" smtClean="0"/>
              <a:t>Selection</a:t>
            </a:r>
            <a:r>
              <a:rPr lang="nb-NO" dirty="0" smtClean="0"/>
              <a:t> </a:t>
            </a:r>
            <a:r>
              <a:rPr lang="nb-NO" dirty="0" err="1" smtClean="0"/>
              <a:t>Result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4286248" cy="5572164"/>
          </a:xfrm>
        </p:spPr>
        <p:txBody>
          <a:bodyPr/>
          <a:lstStyle/>
          <a:p>
            <a:r>
              <a:rPr lang="nb-NO" sz="1800" dirty="0" err="1" smtClean="0"/>
              <a:t>Simulation</a:t>
            </a:r>
            <a:endParaRPr lang="nb-NO" sz="1800" dirty="0" smtClean="0"/>
          </a:p>
          <a:p>
            <a:pPr lvl="1"/>
            <a:r>
              <a:rPr lang="nb-NO" sz="1600" dirty="0" smtClean="0"/>
              <a:t>BRITE </a:t>
            </a:r>
            <a:r>
              <a:rPr lang="nb-NO" sz="1600" dirty="0" err="1" smtClean="0"/>
              <a:t>generated</a:t>
            </a:r>
            <a:r>
              <a:rPr lang="nb-NO" sz="1600" dirty="0" smtClean="0"/>
              <a:t> </a:t>
            </a:r>
            <a:r>
              <a:rPr lang="nb-NO" sz="1600" dirty="0" err="1" smtClean="0"/>
              <a:t>Waxman</a:t>
            </a:r>
            <a:r>
              <a:rPr lang="nb-NO" sz="1600" dirty="0" smtClean="0"/>
              <a:t> </a:t>
            </a:r>
            <a:r>
              <a:rPr lang="nb-NO" sz="1600" dirty="0" err="1" smtClean="0"/>
              <a:t>topology</a:t>
            </a:r>
            <a:endParaRPr lang="nb-NO" sz="1600" dirty="0" smtClean="0"/>
          </a:p>
          <a:p>
            <a:pPr lvl="2"/>
            <a:r>
              <a:rPr lang="nb-NO" sz="1400" dirty="0" smtClean="0"/>
              <a:t>Flat and </a:t>
            </a:r>
            <a:r>
              <a:rPr lang="nb-NO" sz="1400" dirty="0" err="1" smtClean="0"/>
              <a:t>undirected</a:t>
            </a:r>
            <a:endParaRPr lang="nb-NO" sz="1050" dirty="0" smtClean="0"/>
          </a:p>
          <a:p>
            <a:pPr lvl="2"/>
            <a:r>
              <a:rPr lang="nb-NO" sz="1400" dirty="0" err="1" smtClean="0"/>
              <a:t>Mimics</a:t>
            </a:r>
            <a:r>
              <a:rPr lang="nb-NO" sz="1400" dirty="0" smtClean="0"/>
              <a:t> Internet </a:t>
            </a:r>
            <a:r>
              <a:rPr lang="nb-NO" sz="1400" dirty="0" err="1" smtClean="0"/>
              <a:t>routing</a:t>
            </a:r>
            <a:r>
              <a:rPr lang="nb-NO" sz="1400" dirty="0" smtClean="0"/>
              <a:t> </a:t>
            </a:r>
            <a:r>
              <a:rPr lang="nb-NO" sz="1400" dirty="0" err="1" smtClean="0"/>
              <a:t>topology</a:t>
            </a:r>
            <a:endParaRPr lang="nb-NO" sz="1400" dirty="0" smtClean="0"/>
          </a:p>
          <a:p>
            <a:pPr lvl="1"/>
            <a:r>
              <a:rPr lang="nb-NO" sz="1600" dirty="0" smtClean="0"/>
              <a:t>1000 nodes in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network</a:t>
            </a:r>
            <a:endParaRPr lang="nb-NO" sz="1600" dirty="0" smtClean="0"/>
          </a:p>
          <a:p>
            <a:pPr lvl="1"/>
            <a:r>
              <a:rPr lang="nb-NO" sz="1600" dirty="0" smtClean="0"/>
              <a:t>Square </a:t>
            </a:r>
            <a:r>
              <a:rPr lang="nb-NO" sz="1600" dirty="0" err="1" smtClean="0"/>
              <a:t>network</a:t>
            </a:r>
            <a:r>
              <a:rPr lang="nb-NO" sz="1600" dirty="0" smtClean="0"/>
              <a:t> layout (100ms sides)</a:t>
            </a:r>
          </a:p>
          <a:p>
            <a:pPr lvl="1"/>
            <a:r>
              <a:rPr lang="nb-NO" sz="1600" dirty="0" err="1" smtClean="0"/>
              <a:t>Dynamic</a:t>
            </a:r>
            <a:r>
              <a:rPr lang="nb-NO" sz="1600" dirty="0" smtClean="0"/>
              <a:t> </a:t>
            </a:r>
            <a:r>
              <a:rPr lang="nb-NO" sz="1600" dirty="0" err="1" smtClean="0"/>
              <a:t>group</a:t>
            </a:r>
            <a:r>
              <a:rPr lang="nb-NO" sz="1600" dirty="0" smtClean="0"/>
              <a:t> </a:t>
            </a:r>
            <a:r>
              <a:rPr lang="nb-NO" sz="1600" dirty="0" err="1" smtClean="0"/>
              <a:t>membership</a:t>
            </a:r>
            <a:endParaRPr lang="nb-NO" sz="1600" dirty="0" smtClean="0"/>
          </a:p>
          <a:p>
            <a:pPr lvl="2"/>
            <a:r>
              <a:rPr lang="nb-NO" sz="1400" dirty="0" smtClean="0"/>
              <a:t>Nodes </a:t>
            </a:r>
            <a:r>
              <a:rPr lang="nb-NO" sz="1400" dirty="0" err="1" smtClean="0"/>
              <a:t>join</a:t>
            </a:r>
            <a:r>
              <a:rPr lang="nb-NO" sz="1400" dirty="0" smtClean="0"/>
              <a:t> and </a:t>
            </a:r>
            <a:r>
              <a:rPr lang="nb-NO" sz="1400" dirty="0" err="1" smtClean="0"/>
              <a:t>leave</a:t>
            </a:r>
            <a:r>
              <a:rPr lang="nb-NO" sz="1400" dirty="0" smtClean="0"/>
              <a:t> </a:t>
            </a:r>
            <a:r>
              <a:rPr lang="nb-NO" sz="1400" dirty="0" err="1" smtClean="0"/>
              <a:t>groups</a:t>
            </a:r>
            <a:endParaRPr lang="nb-NO" sz="1400" dirty="0" smtClean="0"/>
          </a:p>
          <a:p>
            <a:pPr lvl="2"/>
            <a:r>
              <a:rPr lang="nb-NO" sz="1400" dirty="0" err="1" smtClean="0"/>
              <a:t>Zipf</a:t>
            </a:r>
            <a:r>
              <a:rPr lang="nb-NO" sz="1400" dirty="0" smtClean="0"/>
              <a:t> </a:t>
            </a:r>
            <a:r>
              <a:rPr lang="nb-NO" sz="1400" dirty="0" err="1" smtClean="0"/>
              <a:t>distributed</a:t>
            </a:r>
            <a:r>
              <a:rPr lang="nb-NO" sz="1400" dirty="0" smtClean="0"/>
              <a:t> </a:t>
            </a:r>
            <a:r>
              <a:rPr lang="nb-NO" sz="1400" dirty="0" err="1" smtClean="0"/>
              <a:t>group</a:t>
            </a:r>
            <a:r>
              <a:rPr lang="nb-NO" sz="1400" dirty="0" smtClean="0"/>
              <a:t> </a:t>
            </a:r>
            <a:r>
              <a:rPr lang="nb-NO" sz="1400" dirty="0" err="1" smtClean="0"/>
              <a:t>popularity</a:t>
            </a:r>
            <a:endParaRPr lang="nb-NO" sz="1400" dirty="0" smtClean="0"/>
          </a:p>
        </p:txBody>
      </p:sp>
      <p:pic>
        <p:nvPicPr>
          <p:cNvPr id="6" name="Picture 5" descr="waxman-topolog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371" y="803910"/>
            <a:ext cx="2369252" cy="19476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14942" y="2866249"/>
            <a:ext cx="2154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1200" dirty="0" err="1" smtClean="0"/>
              <a:t>Example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network</a:t>
            </a:r>
            <a:r>
              <a:rPr lang="nb-NO" sz="1200" dirty="0" smtClean="0"/>
              <a:t> </a:t>
            </a:r>
            <a:r>
              <a:rPr lang="nb-NO" sz="1200" dirty="0" err="1" smtClean="0"/>
              <a:t>topology</a:t>
            </a:r>
            <a:endParaRPr lang="nb-NO" sz="12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7929586" y="1500174"/>
            <a:ext cx="71438" cy="7143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en-US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929586" y="1845332"/>
            <a:ext cx="71438" cy="71438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en-US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71677" y="170234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1800" dirty="0" smtClean="0"/>
              <a:t>Proxy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8072462" y="133312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nb-NO" sz="1800" dirty="0" smtClean="0"/>
              <a:t>Server</a:t>
            </a:r>
            <a:endParaRPr lang="en-US" sz="1800" dirty="0"/>
          </a:p>
        </p:txBody>
      </p:sp>
      <p:pic>
        <p:nvPicPr>
          <p:cNvPr id="7" name="Picture 6" descr="rw_n1000_random_cmkwcn_average_no_algo_k0_dl5_bd0.250_rlxdeg1_rlxdia0.1_core_-average-PWmaxdis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874165"/>
            <a:ext cx="7215238" cy="5055165"/>
          </a:xfrm>
          <a:prstGeom prst="rect">
            <a:avLst/>
          </a:prstGeom>
          <a:effectLst/>
        </p:spPr>
      </p:pic>
    </p:spTree>
  </p:cSld>
  <p:clrMapOvr>
    <a:masterClrMapping/>
  </p:clrMapOvr>
  <p:transition advTm="891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0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Dynamic</a:t>
            </a:r>
            <a:r>
              <a:rPr lang="nb-NO" dirty="0" smtClean="0"/>
              <a:t> </a:t>
            </a:r>
            <a:r>
              <a:rPr lang="nb-NO" dirty="0" err="1" smtClean="0"/>
              <a:t>Core</a:t>
            </a:r>
            <a:r>
              <a:rPr lang="nb-NO" dirty="0" smtClean="0"/>
              <a:t> </a:t>
            </a:r>
            <a:r>
              <a:rPr lang="nb-NO" dirty="0" err="1" smtClean="0"/>
              <a:t>Selection</a:t>
            </a:r>
            <a:r>
              <a:rPr lang="nb-NO" dirty="0" smtClean="0"/>
              <a:t> - </a:t>
            </a:r>
            <a:r>
              <a:rPr lang="nb-NO" dirty="0" err="1" smtClean="0"/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642918"/>
            <a:ext cx="8501122" cy="5572164"/>
          </a:xfrm>
        </p:spPr>
        <p:txBody>
          <a:bodyPr/>
          <a:lstStyle/>
          <a:p>
            <a:pPr>
              <a:buNone/>
            </a:pPr>
            <a:r>
              <a:rPr lang="nb-NO" sz="1800" i="1" dirty="0" smtClean="0">
                <a:solidFill>
                  <a:schemeClr val="accent2">
                    <a:lumMod val="65000"/>
                    <a:lumOff val="35000"/>
                  </a:schemeClr>
                </a:solidFill>
              </a:rPr>
              <a:t>K = </a:t>
            </a:r>
            <a:r>
              <a:rPr lang="nb-NO" sz="1800" i="1" dirty="0" err="1" smtClean="0">
                <a:solidFill>
                  <a:schemeClr val="accent2">
                    <a:lumMod val="65000"/>
                    <a:lumOff val="35000"/>
                  </a:schemeClr>
                </a:solidFill>
              </a:rPr>
              <a:t>Number</a:t>
            </a:r>
            <a:r>
              <a:rPr lang="nb-NO" sz="1800" i="1" dirty="0" smtClean="0">
                <a:solidFill>
                  <a:schemeClr val="accent2">
                    <a:lumMod val="65000"/>
                    <a:lumOff val="35000"/>
                  </a:schemeClr>
                </a:solidFill>
              </a:rPr>
              <a:t> </a:t>
            </a:r>
            <a:r>
              <a:rPr lang="nb-NO" sz="1800" i="1" dirty="0" err="1" smtClean="0">
                <a:solidFill>
                  <a:schemeClr val="accent2">
                    <a:lumMod val="65000"/>
                    <a:lumOff val="35000"/>
                  </a:schemeClr>
                </a:solidFill>
              </a:rPr>
              <a:t>of</a:t>
            </a:r>
            <a:r>
              <a:rPr lang="nb-NO" sz="1800" i="1" dirty="0" smtClean="0">
                <a:solidFill>
                  <a:schemeClr val="accent2">
                    <a:lumMod val="65000"/>
                    <a:lumOff val="35000"/>
                  </a:schemeClr>
                </a:solidFill>
              </a:rPr>
              <a:t> </a:t>
            </a:r>
            <a:r>
              <a:rPr lang="nb-NO" sz="1800" i="1" dirty="0" err="1" smtClean="0">
                <a:solidFill>
                  <a:schemeClr val="accent2">
                    <a:lumMod val="65000"/>
                    <a:lumOff val="35000"/>
                  </a:schemeClr>
                </a:solidFill>
              </a:rPr>
              <a:t>servers/proxies</a:t>
            </a:r>
            <a:endParaRPr lang="nb-NO" sz="1800" i="1" dirty="0" smtClean="0">
              <a:solidFill>
                <a:schemeClr val="accent2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nb-NO" sz="1800" i="1" dirty="0" smtClean="0">
                <a:solidFill>
                  <a:schemeClr val="accent2">
                    <a:lumMod val="65000"/>
                    <a:lumOff val="35000"/>
                  </a:schemeClr>
                </a:solidFill>
              </a:rPr>
              <a:t>N = </a:t>
            </a:r>
            <a:r>
              <a:rPr lang="nb-NO" sz="1800" i="1" dirty="0" err="1" smtClean="0">
                <a:solidFill>
                  <a:schemeClr val="accent2">
                    <a:lumMod val="65000"/>
                    <a:lumOff val="35000"/>
                  </a:schemeClr>
                </a:solidFill>
              </a:rPr>
              <a:t>Number</a:t>
            </a:r>
            <a:r>
              <a:rPr lang="nb-NO" sz="1800" i="1" dirty="0" smtClean="0">
                <a:solidFill>
                  <a:schemeClr val="accent2">
                    <a:lumMod val="65000"/>
                    <a:lumOff val="35000"/>
                  </a:schemeClr>
                </a:solidFill>
              </a:rPr>
              <a:t> </a:t>
            </a:r>
            <a:r>
              <a:rPr lang="nb-NO" sz="1800" i="1" dirty="0" err="1" smtClean="0">
                <a:solidFill>
                  <a:schemeClr val="accent2">
                    <a:lumMod val="65000"/>
                    <a:lumOff val="35000"/>
                  </a:schemeClr>
                </a:solidFill>
              </a:rPr>
              <a:t>of</a:t>
            </a:r>
            <a:r>
              <a:rPr lang="nb-NO" sz="1800" i="1" dirty="0" smtClean="0">
                <a:solidFill>
                  <a:schemeClr val="accent2">
                    <a:lumMod val="65000"/>
                    <a:lumOff val="35000"/>
                  </a:schemeClr>
                </a:solidFill>
              </a:rPr>
              <a:t> </a:t>
            </a:r>
            <a:r>
              <a:rPr lang="nb-NO" sz="1800" i="1" dirty="0" err="1" smtClean="0">
                <a:solidFill>
                  <a:schemeClr val="accent2">
                    <a:lumMod val="65000"/>
                    <a:lumOff val="35000"/>
                  </a:schemeClr>
                </a:solidFill>
              </a:rPr>
              <a:t>players</a:t>
            </a:r>
            <a:endParaRPr lang="nb-NO" sz="1800" i="1" dirty="0" smtClean="0">
              <a:solidFill>
                <a:schemeClr val="accent2">
                  <a:lumMod val="65000"/>
                  <a:lumOff val="35000"/>
                </a:schemeClr>
              </a:solidFill>
            </a:endParaRPr>
          </a:p>
          <a:p>
            <a:r>
              <a:rPr lang="nb-NO" sz="2400" dirty="0" err="1" smtClean="0"/>
              <a:t>Computational</a:t>
            </a:r>
            <a:r>
              <a:rPr lang="nb-NO" sz="2400" dirty="0" smtClean="0"/>
              <a:t> </a:t>
            </a:r>
            <a:r>
              <a:rPr lang="nb-NO" sz="2400" dirty="0" err="1" smtClean="0"/>
              <a:t>complexity</a:t>
            </a:r>
            <a:endParaRPr lang="nb-NO" sz="2400" smtClean="0"/>
          </a:p>
          <a:p>
            <a:pPr lvl="1"/>
            <a:r>
              <a:rPr lang="nb-NO" sz="1800" smtClean="0"/>
              <a:t>Player </a:t>
            </a:r>
            <a:r>
              <a:rPr lang="nb-NO" sz="1800" dirty="0" err="1" smtClean="0"/>
              <a:t>measures</a:t>
            </a:r>
            <a:r>
              <a:rPr lang="nb-NO" sz="1800" dirty="0" smtClean="0"/>
              <a:t> </a:t>
            </a:r>
            <a:r>
              <a:rPr lang="nb-NO" sz="1800" dirty="0" err="1" smtClean="0"/>
              <a:t>latency</a:t>
            </a:r>
            <a:r>
              <a:rPr lang="nb-NO" sz="1800" dirty="0" smtClean="0"/>
              <a:t> to </a:t>
            </a:r>
            <a:r>
              <a:rPr lang="nb-NO" sz="1800" dirty="0" err="1" smtClean="0"/>
              <a:t>each</a:t>
            </a:r>
            <a:r>
              <a:rPr lang="nb-NO" sz="1800" dirty="0" smtClean="0"/>
              <a:t> </a:t>
            </a:r>
            <a:r>
              <a:rPr lang="nb-NO" sz="1800" dirty="0" err="1" smtClean="0"/>
              <a:t>server/proxy</a:t>
            </a:r>
            <a:r>
              <a:rPr lang="nb-NO" sz="1800" dirty="0" smtClean="0"/>
              <a:t> </a:t>
            </a:r>
          </a:p>
          <a:p>
            <a:pPr lvl="2"/>
            <a:r>
              <a:rPr lang="nb-NO" sz="1600" b="1" dirty="0" smtClean="0"/>
              <a:t>K </a:t>
            </a:r>
            <a:r>
              <a:rPr lang="nb-NO" sz="1600" b="1" smtClean="0"/>
              <a:t>* N</a:t>
            </a:r>
            <a:r>
              <a:rPr lang="nb-NO" sz="1600" smtClean="0"/>
              <a:t> iterations</a:t>
            </a:r>
            <a:endParaRPr lang="nb-NO" sz="1600" dirty="0" smtClean="0"/>
          </a:p>
          <a:p>
            <a:pPr lvl="1"/>
            <a:r>
              <a:rPr lang="nb-NO" sz="1800" dirty="0" err="1" smtClean="0"/>
              <a:t>Return</a:t>
            </a:r>
            <a:r>
              <a:rPr lang="nb-NO" sz="1800" dirty="0" smtClean="0"/>
              <a:t> </a:t>
            </a:r>
            <a:r>
              <a:rPr lang="nb-NO" sz="1800" dirty="0" err="1" smtClean="0"/>
              <a:t>result</a:t>
            </a:r>
            <a:r>
              <a:rPr lang="nb-NO" sz="1800" dirty="0" smtClean="0"/>
              <a:t> </a:t>
            </a:r>
            <a:r>
              <a:rPr lang="nb-NO" sz="1800" dirty="0" err="1" smtClean="0"/>
              <a:t>of</a:t>
            </a:r>
            <a:r>
              <a:rPr lang="nb-NO" sz="1800" dirty="0" smtClean="0"/>
              <a:t> </a:t>
            </a:r>
            <a:r>
              <a:rPr lang="nb-NO" sz="1800" dirty="0" err="1" smtClean="0"/>
              <a:t>highest</a:t>
            </a:r>
            <a:r>
              <a:rPr lang="nb-NO" sz="1800" dirty="0" smtClean="0"/>
              <a:t> </a:t>
            </a:r>
            <a:r>
              <a:rPr lang="nb-NO" sz="1800" dirty="0" err="1" smtClean="0"/>
              <a:t>latency</a:t>
            </a:r>
            <a:r>
              <a:rPr lang="nb-NO" sz="1800" dirty="0" smtClean="0"/>
              <a:t> to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err="1" smtClean="0"/>
              <a:t>coordinator</a:t>
            </a:r>
            <a:r>
              <a:rPr lang="nb-NO" sz="1800" smtClean="0"/>
              <a:t> </a:t>
            </a:r>
          </a:p>
          <a:p>
            <a:pPr lvl="2"/>
            <a:r>
              <a:rPr lang="nb-NO" sz="1600" b="1" smtClean="0"/>
              <a:t>N</a:t>
            </a:r>
            <a:r>
              <a:rPr lang="nb-NO" sz="1600" smtClean="0"/>
              <a:t> messages to transmit and receive</a:t>
            </a:r>
            <a:endParaRPr lang="nb-NO" sz="1600" dirty="0" smtClean="0"/>
          </a:p>
          <a:p>
            <a:pPr lvl="1"/>
            <a:r>
              <a:rPr lang="nb-NO" sz="1800" dirty="0" err="1" smtClean="0"/>
              <a:t>Coordinator</a:t>
            </a:r>
            <a:r>
              <a:rPr lang="nb-NO" sz="1800" dirty="0" smtClean="0"/>
              <a:t> </a:t>
            </a:r>
            <a:r>
              <a:rPr lang="nb-NO" sz="1800" dirty="0" err="1" smtClean="0"/>
              <a:t>needs</a:t>
            </a:r>
            <a:r>
              <a:rPr lang="nb-NO" sz="1800" dirty="0" smtClean="0"/>
              <a:t> to </a:t>
            </a:r>
            <a:r>
              <a:rPr lang="nb-NO" sz="1800" dirty="0" err="1" smtClean="0"/>
              <a:t>select</a:t>
            </a:r>
            <a:r>
              <a:rPr lang="nb-NO" sz="1800" dirty="0" smtClean="0"/>
              <a:t>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dirty="0" err="1" smtClean="0"/>
              <a:t>lowest</a:t>
            </a:r>
            <a:r>
              <a:rPr lang="nb-NO" sz="1800" dirty="0" smtClean="0"/>
              <a:t> </a:t>
            </a:r>
            <a:r>
              <a:rPr lang="nb-NO" sz="1800" dirty="0" err="1" smtClean="0"/>
              <a:t>of</a:t>
            </a:r>
            <a:r>
              <a:rPr lang="nb-NO" sz="1800" dirty="0" smtClean="0"/>
              <a:t>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dirty="0" err="1" smtClean="0"/>
              <a:t>highest</a:t>
            </a:r>
            <a:r>
              <a:rPr lang="nb-NO" sz="1800" dirty="0" smtClean="0"/>
              <a:t> </a:t>
            </a:r>
            <a:r>
              <a:rPr lang="nb-NO" sz="1800" dirty="0" err="1" smtClean="0"/>
              <a:t>returned</a:t>
            </a:r>
            <a:r>
              <a:rPr lang="nb-NO" sz="1800" dirty="0" smtClean="0"/>
              <a:t> </a:t>
            </a:r>
            <a:r>
              <a:rPr lang="nb-NO" sz="1800" err="1" smtClean="0"/>
              <a:t>results</a:t>
            </a:r>
            <a:r>
              <a:rPr lang="nb-NO" sz="1800" smtClean="0"/>
              <a:t> </a:t>
            </a:r>
          </a:p>
          <a:p>
            <a:pPr lvl="2"/>
            <a:r>
              <a:rPr lang="nb-NO" sz="1600" b="1" smtClean="0"/>
              <a:t>N</a:t>
            </a:r>
            <a:r>
              <a:rPr lang="nb-NO" sz="1600" smtClean="0"/>
              <a:t> values to loop over</a:t>
            </a:r>
            <a:endParaRPr lang="nb-NO" sz="1600" dirty="0" smtClean="0"/>
          </a:p>
          <a:p>
            <a:r>
              <a:rPr lang="nb-NO" sz="2400" dirty="0" err="1" smtClean="0"/>
              <a:t>Core</a:t>
            </a:r>
            <a:r>
              <a:rPr lang="nb-NO" sz="2400" dirty="0" smtClean="0"/>
              <a:t> </a:t>
            </a:r>
            <a:r>
              <a:rPr lang="nb-NO" sz="2400" dirty="0" err="1" smtClean="0"/>
              <a:t>selection</a:t>
            </a:r>
            <a:r>
              <a:rPr lang="nb-NO" sz="2400" dirty="0" smtClean="0"/>
              <a:t> </a:t>
            </a:r>
            <a:r>
              <a:rPr lang="nb-NO" sz="2400" dirty="0" err="1" smtClean="0"/>
              <a:t>activators</a:t>
            </a:r>
            <a:endParaRPr lang="nb-NO" sz="2400" dirty="0" smtClean="0"/>
          </a:p>
          <a:p>
            <a:pPr lvl="1"/>
            <a:r>
              <a:rPr lang="nb-NO" sz="1800" dirty="0" err="1" smtClean="0"/>
              <a:t>When</a:t>
            </a:r>
            <a:r>
              <a:rPr lang="nb-NO" sz="1800" dirty="0" smtClean="0"/>
              <a:t> </a:t>
            </a:r>
            <a:r>
              <a:rPr lang="nb-NO" sz="1800" dirty="0" err="1" smtClean="0"/>
              <a:t>players</a:t>
            </a:r>
            <a:r>
              <a:rPr lang="nb-NO" sz="1800" dirty="0" smtClean="0"/>
              <a:t> </a:t>
            </a:r>
            <a:r>
              <a:rPr lang="nb-NO" sz="1800" dirty="0" err="1" smtClean="0"/>
              <a:t>join</a:t>
            </a:r>
            <a:r>
              <a:rPr lang="nb-NO" sz="1800" dirty="0" smtClean="0"/>
              <a:t> and </a:t>
            </a:r>
            <a:r>
              <a:rPr lang="nb-NO" sz="1800" dirty="0" err="1" smtClean="0"/>
              <a:t>leave</a:t>
            </a:r>
            <a:endParaRPr lang="nb-NO" sz="1800" dirty="0" smtClean="0"/>
          </a:p>
          <a:p>
            <a:pPr lvl="1"/>
            <a:r>
              <a:rPr lang="nb-NO" sz="1800" dirty="0" smtClean="0"/>
              <a:t>At given times </a:t>
            </a:r>
            <a:r>
              <a:rPr lang="nb-NO" sz="1800" dirty="0" err="1" smtClean="0"/>
              <a:t>of</a:t>
            </a:r>
            <a:r>
              <a:rPr lang="nb-NO" sz="1800" dirty="0" smtClean="0"/>
              <a:t> </a:t>
            </a:r>
            <a:r>
              <a:rPr lang="nb-NO" sz="1800" dirty="0" err="1" smtClean="0"/>
              <a:t>the</a:t>
            </a:r>
            <a:r>
              <a:rPr lang="nb-NO" sz="1800" dirty="0" smtClean="0"/>
              <a:t> </a:t>
            </a:r>
            <a:r>
              <a:rPr lang="nb-NO" sz="1800" dirty="0" err="1" smtClean="0"/>
              <a:t>day</a:t>
            </a:r>
            <a:endParaRPr lang="nb-NO" sz="1800" dirty="0" smtClean="0"/>
          </a:p>
          <a:p>
            <a:pPr lvl="1"/>
            <a:r>
              <a:rPr lang="nb-NO" sz="1800" dirty="0" smtClean="0"/>
              <a:t>At </a:t>
            </a:r>
            <a:r>
              <a:rPr lang="nb-NO" sz="1800" dirty="0" err="1" smtClean="0"/>
              <a:t>certain</a:t>
            </a:r>
            <a:r>
              <a:rPr lang="nb-NO" sz="1800" dirty="0" smtClean="0"/>
              <a:t> </a:t>
            </a:r>
            <a:r>
              <a:rPr lang="nb-NO" sz="1800" dirty="0" err="1" smtClean="0"/>
              <a:t>intervals</a:t>
            </a:r>
            <a:endParaRPr lang="nb-NO" sz="1800" dirty="0" smtClean="0"/>
          </a:p>
          <a:p>
            <a:pPr lvl="1"/>
            <a:r>
              <a:rPr lang="nb-NO" sz="1800" dirty="0" err="1" smtClean="0"/>
              <a:t>Historical</a:t>
            </a:r>
            <a:r>
              <a:rPr lang="nb-NO" sz="1800" dirty="0" smtClean="0"/>
              <a:t> </a:t>
            </a:r>
            <a:r>
              <a:rPr lang="nb-NO" sz="1800" dirty="0" err="1" smtClean="0"/>
              <a:t>patterns</a:t>
            </a:r>
            <a:endParaRPr lang="nb-NO" sz="1800" dirty="0" smtClean="0"/>
          </a:p>
          <a:p>
            <a:pPr lvl="1"/>
            <a:endParaRPr lang="nb-NO" sz="14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5|29.9|27|40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10.6|48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8.1|1.2|0.2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|19.2|15.7|20.1|34|55.5|1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2|23.9|9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7.1|5.3|6.8|6.1|9.6|10.7|65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"/>
</p:tagLst>
</file>

<file path=ppt/theme/theme1.xml><?xml version="1.0" encoding="utf-8"?>
<a:theme xmlns:a="http://schemas.openxmlformats.org/drawingml/2006/main" name="Motivating A Team">
  <a:themeElements>
    <a:clrScheme name="Motivating A Team 2">
      <a:dk1>
        <a:srgbClr val="5F5F5F"/>
      </a:dk1>
      <a:lt1>
        <a:srgbClr val="FCFFFB"/>
      </a:lt1>
      <a:dk2>
        <a:srgbClr val="5F5F5F"/>
      </a:dk2>
      <a:lt2>
        <a:srgbClr val="F1B60F"/>
      </a:lt2>
      <a:accent1>
        <a:srgbClr val="FFCC00"/>
      </a:accent1>
      <a:accent2>
        <a:srgbClr val="000000"/>
      </a:accent2>
      <a:accent3>
        <a:srgbClr val="FDFFFD"/>
      </a:accent3>
      <a:accent4>
        <a:srgbClr val="505050"/>
      </a:accent4>
      <a:accent5>
        <a:srgbClr val="FFE2AA"/>
      </a:accent5>
      <a:accent6>
        <a:srgbClr val="000000"/>
      </a:accent6>
      <a:hlink>
        <a:srgbClr val="FF6600"/>
      </a:hlink>
      <a:folHlink>
        <a:srgbClr val="DC5900"/>
      </a:folHlink>
    </a:clrScheme>
    <a:fontScheme name="Motivating A T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GB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GB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ating A Team 1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ating A Team 2">
        <a:dk1>
          <a:srgbClr val="5F5F5F"/>
        </a:dk1>
        <a:lt1>
          <a:srgbClr val="FCFFFB"/>
        </a:lt1>
        <a:dk2>
          <a:srgbClr val="5F5F5F"/>
        </a:dk2>
        <a:lt2>
          <a:srgbClr val="F1B60F"/>
        </a:lt2>
        <a:accent1>
          <a:srgbClr val="FFCC00"/>
        </a:accent1>
        <a:accent2>
          <a:srgbClr val="000000"/>
        </a:accent2>
        <a:accent3>
          <a:srgbClr val="FDFFFD"/>
        </a:accent3>
        <a:accent4>
          <a:srgbClr val="505050"/>
        </a:accent4>
        <a:accent5>
          <a:srgbClr val="FFE2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ating A Team 3">
        <a:dk1>
          <a:srgbClr val="FE7519"/>
        </a:dk1>
        <a:lt1>
          <a:srgbClr val="FFFFFF"/>
        </a:lt1>
        <a:dk2>
          <a:srgbClr val="FE7519"/>
        </a:dk2>
        <a:lt2>
          <a:srgbClr val="FFFFFF"/>
        </a:lt2>
        <a:accent1>
          <a:srgbClr val="FFCC00"/>
        </a:accent1>
        <a:accent2>
          <a:srgbClr val="FF9933"/>
        </a:accent2>
        <a:accent3>
          <a:srgbClr val="FEBDAB"/>
        </a:accent3>
        <a:accent4>
          <a:srgbClr val="DADADA"/>
        </a:accent4>
        <a:accent5>
          <a:srgbClr val="FFE2AA"/>
        </a:accent5>
        <a:accent6>
          <a:srgbClr val="E78A2D"/>
        </a:accent6>
        <a:hlink>
          <a:srgbClr val="E80000"/>
        </a:hlink>
        <a:folHlink>
          <a:srgbClr val="8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Office\Templates\1033\Motivating A Team.pot</Template>
  <TotalTime>3871</TotalTime>
  <Words>907</Words>
  <Application>Microsoft PowerPoint</Application>
  <PresentationFormat>On-screen Show (4:3)</PresentationFormat>
  <Paragraphs>382</Paragraphs>
  <Slides>19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Motivating A Team</vt:lpstr>
      <vt:lpstr>Latency Reduction by Dynamic Core Selection and Partial Migration of Game State</vt:lpstr>
      <vt:lpstr>“Latency Reduction by Dynamic Core Selection and Partial Migration of Game State”</vt:lpstr>
      <vt:lpstr>Massively Multi-Player Online Games (MMOGs)</vt:lpstr>
      <vt:lpstr>Slide 4</vt:lpstr>
      <vt:lpstr>”Latency reduction”</vt:lpstr>
      <vt:lpstr>Dynamic Core Selection</vt:lpstr>
      <vt:lpstr>Dynamic Core Selection - Example (Group)</vt:lpstr>
      <vt:lpstr>Dynamic Core Selection Result</vt:lpstr>
      <vt:lpstr>Dynamic Core Selection - Discussion</vt:lpstr>
      <vt:lpstr>”Latency reduction”</vt:lpstr>
      <vt:lpstr>Concepts and design</vt:lpstr>
      <vt:lpstr>Assumptions</vt:lpstr>
      <vt:lpstr>Distributed name service (1/3)</vt:lpstr>
      <vt:lpstr>Slide 14</vt:lpstr>
      <vt:lpstr>Slide 15</vt:lpstr>
      <vt:lpstr>Migration/Distributed Name Service – Discussion</vt:lpstr>
      <vt:lpstr>Future work</vt:lpstr>
      <vt:lpstr>Slide 18</vt:lpstr>
      <vt:lpstr>Thank you for your time, any questions?</vt:lpstr>
    </vt:vector>
  </TitlesOfParts>
  <Company>Simula Research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SRL</dc:creator>
  <cp:lastModifiedBy>Paul B. Beskow</cp:lastModifiedBy>
  <cp:revision>270</cp:revision>
  <cp:lastPrinted>2009-04-22T19:24:48Z</cp:lastPrinted>
  <dcterms:created xsi:type="dcterms:W3CDTF">2001-03-09T13:02:35Z</dcterms:created>
  <dcterms:modified xsi:type="dcterms:W3CDTF">2008-10-22T14:50:11Z</dcterms:modified>
</cp:coreProperties>
</file>